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5" r:id="rId5"/>
    <p:sldMasterId id="2147483684" r:id="rId6"/>
    <p:sldMasterId id="2147483711" r:id="rId7"/>
    <p:sldMasterId id="214748371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</p:sldIdLst>
  <p:sldSz cy="5143500" cx="9144000"/>
  <p:notesSz cx="6858000" cy="9144000"/>
  <p:embeddedFontLst>
    <p:embeddedFont>
      <p:font typeface="Montserrat"/>
      <p:regular r:id="rId103"/>
      <p:bold r:id="rId104"/>
      <p:italic r:id="rId105"/>
      <p:boldItalic r:id="rId106"/>
    </p:embeddedFont>
    <p:embeddedFont>
      <p:font typeface="Montserrat Medium"/>
      <p:regular r:id="rId107"/>
      <p:bold r:id="rId108"/>
      <p:italic r:id="rId109"/>
      <p:boldItalic r:id="rId110"/>
    </p:embeddedFont>
    <p:embeddedFont>
      <p:font typeface="Quattrocento Sans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15" roundtripDataSignature="AMtx7mg8YiG6s3NciLVc9QvrZzR2oSui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font" Target="fonts/MontserratMedium-regular.fntdata"/><Relationship Id="rId106" Type="http://schemas.openxmlformats.org/officeDocument/2006/relationships/font" Target="fonts/Montserrat-boldItalic.fntdata"/><Relationship Id="rId105" Type="http://schemas.openxmlformats.org/officeDocument/2006/relationships/font" Target="fonts/Montserrat-italic.fntdata"/><Relationship Id="rId104" Type="http://schemas.openxmlformats.org/officeDocument/2006/relationships/font" Target="fonts/Montserrat-bold.fntdata"/><Relationship Id="rId109" Type="http://schemas.openxmlformats.org/officeDocument/2006/relationships/font" Target="fonts/MontserratMedium-italic.fntdata"/><Relationship Id="rId108" Type="http://schemas.openxmlformats.org/officeDocument/2006/relationships/font" Target="fonts/MontserratMedium-bold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font" Target="fonts/Montserrat-regular.fntdata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5" Type="http://customschemas.google.com/relationships/presentationmetadata" Target="metadata"/><Relationship Id="rId15" Type="http://schemas.openxmlformats.org/officeDocument/2006/relationships/slide" Target="slides/slide6.xml"/><Relationship Id="rId110" Type="http://schemas.openxmlformats.org/officeDocument/2006/relationships/font" Target="fonts/MontserratMedium-boldItalic.fntdata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font" Target="fonts/QuattrocentoSans-boldItalic.fntdata"/><Relationship Id="rId18" Type="http://schemas.openxmlformats.org/officeDocument/2006/relationships/slide" Target="slides/slide9.xml"/><Relationship Id="rId113" Type="http://schemas.openxmlformats.org/officeDocument/2006/relationships/font" Target="fonts/QuattrocentoSans-italic.fntdata"/><Relationship Id="rId112" Type="http://schemas.openxmlformats.org/officeDocument/2006/relationships/font" Target="fonts/QuattrocentoSans-bold.fntdata"/><Relationship Id="rId111" Type="http://schemas.openxmlformats.org/officeDocument/2006/relationships/font" Target="fonts/QuattrocentoSans-regular.fntdata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666a685bdf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g1666a685bdf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666a685bdf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7" name="Google Shape;627;g1666a685bdf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666a685bdf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g1666a685bdf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666a685bdf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g1666a685bdf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666a685bdf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8" name="Google Shape;658;g1666a685bdf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666a685bdf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6" name="Google Shape;666;g1666a685bdf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666a685bdf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3" name="Google Shape;673;g1666a685bdf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666a685bdf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0" name="Google Shape;700;g1666a685bdf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666a685bdf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3" name="Google Shape;723;g1666a685bdf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666a685bdf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g1666a685bdf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666a685bdf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g1666a685bdf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668732332e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0" name="Google Shape;770;g1668732332e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668732332e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0" name="Google Shape;790;g1668732332e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668732332e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3" name="Google Shape;823;g1668732332e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668732332e_0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9" name="Google Shape;839;g1668732332e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668732332e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4" name="Google Shape;864;g1668732332e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668732332e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9" name="Google Shape;889;g1668732332e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668732332e_0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3" name="Google Shape;903;g1668732332e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668732332e_0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1" name="Google Shape;931;g1668732332e_0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668732332e_0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7" name="Google Shape;937;g1668732332e_0_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" name="Google Shape;4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668732332e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3" name="Google Shape;953;g1668732332e_0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668732332e_0_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1" name="Google Shape;961;g1668732332e_0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668732332e_0_3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g1668732332e_0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668732332e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4" name="Google Shape;994;g1668732332e_0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668732332e_0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9" name="Google Shape;999;g1668732332e_0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668732332e_0_4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7" name="Google Shape;1027;g1668732332e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6cc83dfbef_1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3" name="Google Shape;1043;g16cc83dfbef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668732332e_0_4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3" name="Google Shape;1063;g1668732332e_0_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668732332e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9" name="Google Shape;1069;g1668732332e_0_4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668732332e_0_4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6" name="Google Shape;1076;g1668732332e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2" name="Google Shape;50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668732332e_0_4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8" name="Google Shape;1088;g1668732332e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668732332e_0_5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0" name="Google Shape;1120;g1668732332e_0_5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668732332e_0_5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7" name="Google Shape;1127;g1668732332e_0_5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668732332e_0_5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3" name="Google Shape;1133;g1668732332e_0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6cc83dfbef_1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0" name="Google Shape;1140;g16cc83dfbef_1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6cc83dfbef_1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1" name="Google Shape;1161;g16cc83dfbef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668732332e_0_5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2" name="Google Shape;1172;g1668732332e_0_5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6cc83dfbef_1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8" name="Google Shape;1178;g16cc83dfbef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668732332e_0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5" name="Google Shape;1195;g1668732332e_0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6cc83dfbef_1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1" name="Google Shape;1201;g16cc83dfbef_1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2" name="Google Shape;55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668732332e_0_5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5" name="Google Shape;1215;g1668732332e_0_5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668732332e_0_5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2" name="Google Shape;1222;g1668732332e_0_5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668732332e_0_5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6" name="Google Shape;1236;g1668732332e_0_5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668732332e_0_6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7" name="Google Shape;1247;g1668732332e_0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668732332e_0_6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4" name="Google Shape;1254;g1668732332e_0_6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676b1c6b0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1" name="Google Shape;1261;g1676b1c6b0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676b1c6b0a_1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8" name="Google Shape;1268;g1676b1c6b0a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676b1c6b0a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5" name="Google Shape;1275;g1676b1c6b0a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676b1c6b0a_1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3" name="Google Shape;1283;g1676b1c6b0a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676b1c6b0a_1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0" name="Google Shape;1290;g1676b1c6b0a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1" name="Google Shape;5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676b1c6b0a_1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7" name="Google Shape;1297;g1676b1c6b0a_1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676b1c6b0a_1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4" name="Google Shape;1304;g1676b1c6b0a_1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676b1c6b0a_1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1" name="Google Shape;1311;g1676b1c6b0a_1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676b1c6b0a_1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8" name="Google Shape;1318;g1676b1c6b0a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676b1c6b0a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5" name="Google Shape;1325;g1676b1c6b0a_1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676b1c6b0a_1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2" name="Google Shape;1332;g1676b1c6b0a_1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676b1c6b0a_1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8" name="Google Shape;1338;g1676b1c6b0a_1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676b1c6b0a_1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6" name="Google Shape;1346;g1676b1c6b0a_1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676b1c6b0a_1_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3" name="Google Shape;1353;g1676b1c6b0a_1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676b1c6b0a_1_2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0" name="Google Shape;1370;g1676b1c6b0a_1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0" name="Google Shape;57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676b1c6b0a_1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6" name="Google Shape;1376;g1676b1c6b0a_1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676b1c6b0a_1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4" name="Google Shape;1404;g1676b1c6b0a_1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676b1c6b0a_1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5" name="Google Shape;1445;g1676b1c6b0a_1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676b1c6b0a_1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1" name="Google Shape;1451;g1676b1c6b0a_1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676b1c6b0a_1_2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7" name="Google Shape;1457;g1676b1c6b0a_1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7066f02ba6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2" name="Google Shape;1462;g17066f02ba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6b7eae81fa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78" name="Google Shape;1478;g16b7eae81fa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9" name="Google Shape;1479;g16b7eae81fa_0_4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6b7eae81fa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7" name="Google Shape;1487;g16b7eae81fa_0_4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16b7eae81f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2" name="Google Shape;1502;g16b7eae81fa_0_4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6b7eae81fa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7" name="Google Shape;1527;g16b7eae81fa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8" name="Google Shape;57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6b7eae81fa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0" name="Google Shape;1550;g16b7eae81fa_0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6b7eae81fa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6" name="Google Shape;1576;g16b7eae81fa_0_4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16b7eae81f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2" name="Google Shape;1582;g16b7eae81fa_0_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6b7eae81fa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2" name="Google Shape;1602;g16b7eae81fa_0_5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16b7eae81fa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8" name="Google Shape;1608;g16b7eae81fa_0_5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16b7eae81fa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5" name="Google Shape;1615;g16b7eae81fa_0_5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6b7eae81fa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7" name="Google Shape;1647;g16b7eae81fa_0_5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16b7eae81f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7" name="Google Shape;1667;g16b7eae81fa_0_5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16b7eae81fa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2" name="Google Shape;1682;g16b7eae81fa_0_5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16b7eae81f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8" name="Google Shape;1688;g16b7eae81fa_0_6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66183e27a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g166183e27a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16b7eae81fa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4" name="Google Shape;1694;g16b7eae81fa_0_6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6b7eae81f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3" name="Google Shape;1713;g16b7eae81fa_0_6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16b7eae81fa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9" name="Google Shape;1719;g16b7eae81fa_0_6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7066f02ba6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6" name="Google Shape;1726;g17066f02ba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 1">
  <p:cSld name="TITLE_AND_BODY_1_2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/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grpSp>
        <p:nvGrpSpPr>
          <p:cNvPr id="11" name="Google Shape;11;p74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2" name="Google Shape;12;p74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74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74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4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EA00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74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39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TITLE_2_1_1_2"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85"/>
          <p:cNvSpPr txBox="1"/>
          <p:nvPr>
            <p:ph idx="1" type="body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63" name="Google Shape;63;p85"/>
          <p:cNvSpPr txBox="1"/>
          <p:nvPr>
            <p:ph idx="2" type="body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64" name="Google Shape;64;p85"/>
          <p:cNvSpPr txBox="1"/>
          <p:nvPr>
            <p:ph idx="3" type="body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65" name="Google Shape;65;p85"/>
          <p:cNvSpPr/>
          <p:nvPr/>
        </p:nvSpPr>
        <p:spPr>
          <a:xfrm flipH="1">
            <a:off x="382800" y="381350"/>
            <a:ext cx="88374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5"/>
          <p:cNvSpPr/>
          <p:nvPr/>
        </p:nvSpPr>
        <p:spPr>
          <a:xfrm rot="5400000">
            <a:off x="115550" y="648650"/>
            <a:ext cx="6486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5"/>
          <p:cNvSpPr/>
          <p:nvPr/>
        </p:nvSpPr>
        <p:spPr>
          <a:xfrm>
            <a:off x="-76200" y="915950"/>
            <a:ext cx="5730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1">
  <p:cSld name="TITLE_2_1_1_2_1">
    <p:bg>
      <p:bgPr>
        <a:solidFill>
          <a:srgbClr val="00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86"/>
          <p:cNvSpPr/>
          <p:nvPr/>
        </p:nvSpPr>
        <p:spPr>
          <a:xfrm flipH="1">
            <a:off x="306600" y="381350"/>
            <a:ext cx="8837400" cy="1140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6"/>
          <p:cNvSpPr/>
          <p:nvPr/>
        </p:nvSpPr>
        <p:spPr>
          <a:xfrm rot="5400000">
            <a:off x="39350" y="648650"/>
            <a:ext cx="6486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6"/>
          <p:cNvSpPr/>
          <p:nvPr/>
        </p:nvSpPr>
        <p:spPr>
          <a:xfrm>
            <a:off x="-152400" y="915950"/>
            <a:ext cx="5730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6"/>
          <p:cNvSpPr txBox="1"/>
          <p:nvPr>
            <p:ph idx="1" type="body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75" name="Google Shape;75;p86"/>
          <p:cNvSpPr txBox="1"/>
          <p:nvPr>
            <p:ph idx="2" type="body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76" name="Google Shape;76;p86"/>
          <p:cNvSpPr txBox="1"/>
          <p:nvPr>
            <p:ph idx="3" type="body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77" name="Google Shape;77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 1">
  <p:cSld name="TITLE_2_1_1_2_2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7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87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7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7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7"/>
          <p:cNvSpPr txBox="1"/>
          <p:nvPr>
            <p:ph idx="1" type="body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87"/>
          <p:cNvSpPr txBox="1"/>
          <p:nvPr>
            <p:ph idx="2" type="body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1 1">
  <p:cSld name="TITLE_2_1_1_2_1_1"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8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88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8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8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8"/>
          <p:cNvSpPr txBox="1"/>
          <p:nvPr>
            <p:ph idx="1" type="body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92" name="Google Shape;92;p88"/>
          <p:cNvSpPr txBox="1"/>
          <p:nvPr>
            <p:ph idx="2" type="body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93" name="Google Shape;93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ontent slide 2">
  <p:cSld name="TITLE_2_1_1_1"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89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9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9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9" name="Google Shape;99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er right">
  <p:cSld name="TITLE_1"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0"/>
          <p:cNvSpPr txBox="1"/>
          <p:nvPr>
            <p:ph idx="12" type="sldNum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2" name="Google Shape;102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5050" y="456025"/>
            <a:ext cx="8270745" cy="52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0"/>
          <p:cNvSpPr txBox="1"/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90"/>
          <p:cNvSpPr txBox="1"/>
          <p:nvPr>
            <p:ph idx="1" type="subTitle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er right 1">
  <p:cSld name="TITLE_1_2"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1"/>
          <p:cNvSpPr txBox="1"/>
          <p:nvPr>
            <p:ph idx="12" type="sldNum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91"/>
          <p:cNvSpPr txBox="1"/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08" name="Google Shape;108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8098" y="937700"/>
            <a:ext cx="7247804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phone right 1">
  <p:cSld name="TITLE_1_1"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2"/>
          <p:cNvSpPr txBox="1"/>
          <p:nvPr>
            <p:ph idx="12" type="sldNum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92"/>
          <p:cNvSpPr txBox="1"/>
          <p:nvPr/>
        </p:nvSpPr>
        <p:spPr>
          <a:xfrm>
            <a:off x="398700" y="403700"/>
            <a:ext cx="3156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Headline content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92"/>
          <p:cNvSpPr txBox="1"/>
          <p:nvPr>
            <p:ph type="title"/>
          </p:nvPr>
        </p:nvSpPr>
        <p:spPr>
          <a:xfrm>
            <a:off x="231925" y="431025"/>
            <a:ext cx="42447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92"/>
          <p:cNvSpPr txBox="1"/>
          <p:nvPr>
            <p:ph idx="1" type="subTitle"/>
          </p:nvPr>
        </p:nvSpPr>
        <p:spPr>
          <a:xfrm>
            <a:off x="231925" y="1493100"/>
            <a:ext cx="42447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14" name="Google Shape;114;p92"/>
          <p:cNvSpPr/>
          <p:nvPr/>
        </p:nvSpPr>
        <p:spPr>
          <a:xfrm>
            <a:off x="4934325" y="763200"/>
            <a:ext cx="3409800" cy="71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0975" y="549550"/>
            <a:ext cx="3676650" cy="7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AND_BODY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3"/>
          <p:cNvSpPr txBox="1"/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grpSp>
        <p:nvGrpSpPr>
          <p:cNvPr id="118" name="Google Shape;118;p93"/>
          <p:cNvGrpSpPr/>
          <p:nvPr/>
        </p:nvGrpSpPr>
        <p:grpSpPr>
          <a:xfrm>
            <a:off x="3500203" y="-104619"/>
            <a:ext cx="5769349" cy="5951747"/>
            <a:chOff x="3458353" y="512656"/>
            <a:chExt cx="5769349" cy="5951747"/>
          </a:xfrm>
        </p:grpSpPr>
        <p:pic>
          <p:nvPicPr>
            <p:cNvPr id="119" name="Google Shape;119;p93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93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93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3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3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AND_BODY_1_1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94"/>
          <p:cNvGrpSpPr/>
          <p:nvPr/>
        </p:nvGrpSpPr>
        <p:grpSpPr>
          <a:xfrm>
            <a:off x="3500203" y="-104619"/>
            <a:ext cx="5769349" cy="5951747"/>
            <a:chOff x="3458353" y="512656"/>
            <a:chExt cx="5769349" cy="5951747"/>
          </a:xfrm>
        </p:grpSpPr>
        <p:pic>
          <p:nvPicPr>
            <p:cNvPr id="128" name="Google Shape;128;p94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94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94"/>
          <p:cNvSpPr txBox="1"/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131" name="Google Shape;131;p94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4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4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">
  <p:cSld name="TITLE_2_1_1_2_2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7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77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7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7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7"/>
          <p:cNvSpPr txBox="1"/>
          <p:nvPr>
            <p:ph idx="1" type="body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25" name="Google Shape;25;p77"/>
          <p:cNvSpPr txBox="1"/>
          <p:nvPr>
            <p:ph idx="2" type="body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26" name="Google Shape;2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 1 1">
  <p:cSld name="TITLE_AND_BODY_1_2_1"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5"/>
          <p:cNvSpPr txBox="1"/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grpSp>
        <p:nvGrpSpPr>
          <p:cNvPr id="138" name="Google Shape;138;p95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139" name="Google Shape;139;p95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95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95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5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5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0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_Callout_Pink">
  <p:cSld name="Side_Callout_Pi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6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6"/>
          <p:cNvSpPr txBox="1"/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49" name="Google Shape;149;p96"/>
          <p:cNvSpPr txBox="1"/>
          <p:nvPr>
            <p:ph idx="1" type="body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96"/>
          <p:cNvSpPr txBox="1"/>
          <p:nvPr>
            <p:ph idx="2" type="subTitle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51" name="Google Shape;151;p96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6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6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6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_Callout_Pink 1">
  <p:cSld name="Side_Callout_Pink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7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7"/>
          <p:cNvSpPr txBox="1"/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59" name="Google Shape;159;p97"/>
          <p:cNvSpPr txBox="1"/>
          <p:nvPr>
            <p:ph idx="1" type="body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" name="Google Shape;160;p97"/>
          <p:cNvSpPr txBox="1"/>
          <p:nvPr>
            <p:ph idx="2" type="subTitle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61" name="Google Shape;161;p97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7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7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7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00"/>
            <a:ext cx="9143995" cy="51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98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2887524" y="1440500"/>
            <a:ext cx="7480522" cy="37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98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590499" y="915528"/>
            <a:ext cx="690676" cy="5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8"/>
          <p:cNvSpPr/>
          <p:nvPr/>
        </p:nvSpPr>
        <p:spPr>
          <a:xfrm flipH="1">
            <a:off x="368300" y="658850"/>
            <a:ext cx="4053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8"/>
          <p:cNvSpPr/>
          <p:nvPr/>
        </p:nvSpPr>
        <p:spPr>
          <a:xfrm rot="5400000">
            <a:off x="-51675" y="1064275"/>
            <a:ext cx="923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8"/>
          <p:cNvSpPr/>
          <p:nvPr/>
        </p:nvSpPr>
        <p:spPr>
          <a:xfrm rot="5400000">
            <a:off x="3973100" y="324650"/>
            <a:ext cx="7833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8"/>
          <p:cNvSpPr txBox="1"/>
          <p:nvPr>
            <p:ph type="title"/>
          </p:nvPr>
        </p:nvSpPr>
        <p:spPr>
          <a:xfrm>
            <a:off x="724525" y="1134375"/>
            <a:ext cx="7378800" cy="3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74" name="Google Shape;174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177" name="Google Shape;177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178" name="Google Shape;178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">
  <p:cSld name="Blank_Whit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0"/>
          <p:cNvSpPr txBox="1"/>
          <p:nvPr>
            <p:ph idx="12" type="sldNum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ck">
  <p:cSld name="Blank_Blac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1"/>
          <p:cNvSpPr/>
          <p:nvPr/>
        </p:nvSpPr>
        <p:spPr>
          <a:xfrm>
            <a:off x="-10913" y="-35844"/>
            <a:ext cx="9165900" cy="52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1"/>
          <p:cNvSpPr txBox="1"/>
          <p:nvPr>
            <p:ph idx="12" type="sldNum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">
  <p:cSld name="3 column 2">
    <p:bg>
      <p:bgPr>
        <a:solidFill>
          <a:srgbClr val="00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76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6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6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6"/>
          <p:cNvSpPr txBox="1"/>
          <p:nvPr>
            <p:ph idx="1" type="body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194" name="Google Shape;194;p76"/>
          <p:cNvSpPr txBox="1"/>
          <p:nvPr>
            <p:ph idx="2" type="body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195" name="Google Shape;195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content slide 1 1">
  <p:cSld name="Skills content slide 1 1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3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103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3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3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3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4" name="Google Shape;204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 1">
  <p:cSld name="3 column 2 1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4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104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4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04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4"/>
          <p:cNvSpPr txBox="1"/>
          <p:nvPr>
            <p:ph idx="1" type="body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04"/>
          <p:cNvSpPr txBox="1"/>
          <p:nvPr>
            <p:ph idx="2" type="body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er right">
  <p:cSld name="Computer right"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5"/>
          <p:cNvSpPr txBox="1"/>
          <p:nvPr>
            <p:ph idx="12" type="sldNum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15" name="Google Shape;215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5050" y="456025"/>
            <a:ext cx="8270745" cy="52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5"/>
          <p:cNvSpPr txBox="1"/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105"/>
          <p:cNvSpPr txBox="1"/>
          <p:nvPr>
            <p:ph idx="1" type="subTitle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er right 1">
  <p:cSld name="Computer right 1"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6"/>
          <p:cNvSpPr txBox="1"/>
          <p:nvPr>
            <p:ph idx="12" type="sldNum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p106"/>
          <p:cNvSpPr txBox="1"/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21" name="Google Shape;221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8098" y="937700"/>
            <a:ext cx="7247804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phone right 1">
  <p:cSld name="Smart phone right 1">
    <p:bg>
      <p:bgPr>
        <a:solidFill>
          <a:srgbClr val="0000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7"/>
          <p:cNvSpPr txBox="1"/>
          <p:nvPr>
            <p:ph idx="12" type="sldNum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107"/>
          <p:cNvSpPr txBox="1"/>
          <p:nvPr/>
        </p:nvSpPr>
        <p:spPr>
          <a:xfrm>
            <a:off x="398700" y="403700"/>
            <a:ext cx="3156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Headline content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107"/>
          <p:cNvSpPr txBox="1"/>
          <p:nvPr>
            <p:ph type="title"/>
          </p:nvPr>
        </p:nvSpPr>
        <p:spPr>
          <a:xfrm>
            <a:off x="231925" y="431025"/>
            <a:ext cx="42447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6" name="Google Shape;226;p107"/>
          <p:cNvSpPr txBox="1"/>
          <p:nvPr>
            <p:ph idx="1" type="subTitle"/>
          </p:nvPr>
        </p:nvSpPr>
        <p:spPr>
          <a:xfrm>
            <a:off x="231925" y="1493100"/>
            <a:ext cx="42447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7" name="Google Shape;227;p107"/>
          <p:cNvSpPr/>
          <p:nvPr/>
        </p:nvSpPr>
        <p:spPr>
          <a:xfrm>
            <a:off x="4934325" y="763200"/>
            <a:ext cx="3409800" cy="71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0975" y="549550"/>
            <a:ext cx="3676650" cy="7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 1">
  <p:cSld name="TITLE_1 1"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8"/>
          <p:cNvSpPr txBox="1"/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grpSp>
        <p:nvGrpSpPr>
          <p:cNvPr id="231" name="Google Shape;231;p108"/>
          <p:cNvGrpSpPr/>
          <p:nvPr/>
        </p:nvGrpSpPr>
        <p:grpSpPr>
          <a:xfrm>
            <a:off x="4870457" y="830752"/>
            <a:ext cx="4589517" cy="4887574"/>
            <a:chOff x="3458353" y="512656"/>
            <a:chExt cx="5769349" cy="5951747"/>
          </a:xfrm>
        </p:grpSpPr>
        <p:pic>
          <p:nvPicPr>
            <p:cNvPr id="232" name="Google Shape;232;p108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4778715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08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1955593" y="2015416"/>
              <a:ext cx="5951747" cy="2946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108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8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EA00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8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39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Gradient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066f02ba6_0_2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 1">
  <p:cSld name="TITLE_AND_BODY_1_2">
    <p:bg>
      <p:bgPr>
        <a:solidFill>
          <a:srgbClr val="0000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066f02ba6_0_215"/>
          <p:cNvSpPr txBox="1"/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grpSp>
        <p:nvGrpSpPr>
          <p:cNvPr id="247" name="Google Shape;247;g17066f02ba6_0_215"/>
          <p:cNvGrpSpPr/>
          <p:nvPr/>
        </p:nvGrpSpPr>
        <p:grpSpPr>
          <a:xfrm>
            <a:off x="4870457" y="830750"/>
            <a:ext cx="4589517" cy="4887577"/>
            <a:chOff x="3458353" y="512653"/>
            <a:chExt cx="5769348" cy="5951750"/>
          </a:xfrm>
        </p:grpSpPr>
        <p:pic>
          <p:nvPicPr>
            <p:cNvPr id="248" name="Google Shape;248;g17066f02ba6_0_215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4778713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g17066f02ba6_0_215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1955591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g17066f02ba6_0_215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7066f02ba6_0_215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EA00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7066f02ba6_0_215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17066f02ba6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39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7066f02ba6_0_2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">
  <p:cSld name="TITLE_2_1_1_2_2">
    <p:bg>
      <p:bgPr>
        <a:solidFill>
          <a:srgbClr val="00000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066f02ba6_0_22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g17066f02ba6_0_225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17066f02ba6_0_225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7066f02ba6_0_225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7066f02ba6_0_225"/>
          <p:cNvSpPr txBox="1"/>
          <p:nvPr>
            <p:ph idx="1" type="body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261" name="Google Shape;261;g17066f02ba6_0_225"/>
          <p:cNvSpPr txBox="1"/>
          <p:nvPr>
            <p:ph idx="2" type="body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262" name="Google Shape;262;g17066f02ba6_0_2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Gradient">
  <p:cSld name="TITLE_AND_BODY_5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066f02ba6_0_2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 type="title">
  <p:cSld name="TITLE">
    <p:bg>
      <p:bgPr>
        <a:solidFill>
          <a:srgbClr val="00000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066f02ba6_0_2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Gradient">
  <p:cSld name="TITLE_AND_BODY_5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ontent slide">
  <p:cSld name="TITLE_2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066f02ba6_0_239"/>
          <p:cNvSpPr/>
          <p:nvPr/>
        </p:nvSpPr>
        <p:spPr>
          <a:xfrm flipH="1">
            <a:off x="382825" y="457550"/>
            <a:ext cx="78006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7066f02ba6_0_239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7066f02ba6_0_23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1" name="Google Shape;271;g17066f02ba6_0_239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72" name="Google Shape;272;g17066f02ba6_0_239"/>
          <p:cNvSpPr/>
          <p:nvPr/>
        </p:nvSpPr>
        <p:spPr>
          <a:xfrm rot="5400000">
            <a:off x="7840675" y="228750"/>
            <a:ext cx="5715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7066f02ba6_0_2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content slide">
  <p:cSld name="TITLE_2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066f02ba6_0_246"/>
          <p:cNvSpPr/>
          <p:nvPr/>
        </p:nvSpPr>
        <p:spPr>
          <a:xfrm flipH="1">
            <a:off x="382875" y="457550"/>
            <a:ext cx="88758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7066f02ba6_0_246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7066f02ba6_0_24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8" name="Google Shape;278;g17066f02ba6_0_246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79" name="Google Shape;279;g17066f02ba6_0_2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content slide 1">
  <p:cSld name="TITLE_2_1_1">
    <p:bg>
      <p:bgPr>
        <a:solidFill>
          <a:srgbClr val="00000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066f02ba6_0_25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2" name="Google Shape;282;g17066f02ba6_0_252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7066f02ba6_0_252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7066f02ba6_0_252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7066f02ba6_0_252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86" name="Google Shape;286;g17066f02ba6_0_2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content slide 1 1">
  <p:cSld name="TITLE_2_1_1_3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066f02ba6_0_25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g17066f02ba6_0_259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7066f02ba6_0_259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7066f02ba6_0_259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7066f02ba6_0_259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93" name="Google Shape;293;g17066f02ba6_0_2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TITLE_2_1_1_2">
    <p:bg>
      <p:bgPr>
        <a:solidFill>
          <a:srgbClr val="00000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066f02ba6_0_26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g17066f02ba6_0_266"/>
          <p:cNvSpPr txBox="1"/>
          <p:nvPr>
            <p:ph idx="1" type="body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297" name="Google Shape;297;g17066f02ba6_0_266"/>
          <p:cNvSpPr txBox="1"/>
          <p:nvPr>
            <p:ph idx="2" type="body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298" name="Google Shape;298;g17066f02ba6_0_266"/>
          <p:cNvSpPr txBox="1"/>
          <p:nvPr>
            <p:ph idx="3" type="body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299" name="Google Shape;299;g17066f02ba6_0_266"/>
          <p:cNvSpPr/>
          <p:nvPr/>
        </p:nvSpPr>
        <p:spPr>
          <a:xfrm flipH="1">
            <a:off x="382800" y="381350"/>
            <a:ext cx="8837400" cy="11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7066f02ba6_0_266"/>
          <p:cNvSpPr/>
          <p:nvPr/>
        </p:nvSpPr>
        <p:spPr>
          <a:xfrm rot="5400000">
            <a:off x="115550" y="648650"/>
            <a:ext cx="6486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7066f02ba6_0_266"/>
          <p:cNvSpPr/>
          <p:nvPr/>
        </p:nvSpPr>
        <p:spPr>
          <a:xfrm>
            <a:off x="-76200" y="915950"/>
            <a:ext cx="573000" cy="114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7066f02ba6_0_2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1">
  <p:cSld name="TITLE_2_1_1_2_1">
    <p:bg>
      <p:bgPr>
        <a:solidFill>
          <a:srgbClr val="000000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7066f02ba6_0_27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5" name="Google Shape;305;g17066f02ba6_0_275"/>
          <p:cNvSpPr/>
          <p:nvPr/>
        </p:nvSpPr>
        <p:spPr>
          <a:xfrm flipH="1">
            <a:off x="306600" y="381350"/>
            <a:ext cx="8837400" cy="1140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7066f02ba6_0_275"/>
          <p:cNvSpPr/>
          <p:nvPr/>
        </p:nvSpPr>
        <p:spPr>
          <a:xfrm rot="5400000">
            <a:off x="39350" y="648650"/>
            <a:ext cx="6486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7066f02ba6_0_275"/>
          <p:cNvSpPr/>
          <p:nvPr/>
        </p:nvSpPr>
        <p:spPr>
          <a:xfrm>
            <a:off x="-152400" y="915950"/>
            <a:ext cx="573000" cy="114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7066f02ba6_0_275"/>
          <p:cNvSpPr txBox="1"/>
          <p:nvPr>
            <p:ph idx="1" type="body"/>
          </p:nvPr>
        </p:nvSpPr>
        <p:spPr>
          <a:xfrm>
            <a:off x="652700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309" name="Google Shape;309;g17066f02ba6_0_275"/>
          <p:cNvSpPr txBox="1"/>
          <p:nvPr>
            <p:ph idx="2" type="body"/>
          </p:nvPr>
        </p:nvSpPr>
        <p:spPr>
          <a:xfrm>
            <a:off x="3411859" y="1152487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310" name="Google Shape;310;g17066f02ba6_0_275"/>
          <p:cNvSpPr txBox="1"/>
          <p:nvPr>
            <p:ph idx="3" type="body"/>
          </p:nvPr>
        </p:nvSpPr>
        <p:spPr>
          <a:xfrm>
            <a:off x="6204335" y="1139150"/>
            <a:ext cx="266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311" name="Google Shape;311;g17066f02ba6_0_2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 1">
  <p:cSld name="TITLE_2_1_1_2_2_1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7066f02ba6_0_284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g17066f02ba6_0_284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7066f02ba6_0_284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7066f02ba6_0_284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7066f02ba6_0_284"/>
          <p:cNvSpPr txBox="1"/>
          <p:nvPr>
            <p:ph idx="1" type="body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g17066f02ba6_0_284"/>
          <p:cNvSpPr txBox="1"/>
          <p:nvPr>
            <p:ph idx="2" type="body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g17066f02ba6_0_2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1 1">
  <p:cSld name="TITLE_2_1_1_2_1_1">
    <p:bg>
      <p:bgPr>
        <a:solidFill>
          <a:srgbClr val="00000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066f02ba6_0_29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2" name="Google Shape;322;g17066f02ba6_0_292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7066f02ba6_0_292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2937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7066f02ba6_0_292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7066f02ba6_0_292"/>
          <p:cNvSpPr txBox="1"/>
          <p:nvPr>
            <p:ph idx="1" type="body"/>
          </p:nvPr>
        </p:nvSpPr>
        <p:spPr>
          <a:xfrm>
            <a:off x="613700" y="1152475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326" name="Google Shape;326;g17066f02ba6_0_292"/>
          <p:cNvSpPr txBox="1"/>
          <p:nvPr>
            <p:ph idx="2" type="body"/>
          </p:nvPr>
        </p:nvSpPr>
        <p:spPr>
          <a:xfrm>
            <a:off x="4935755" y="1139150"/>
            <a:ext cx="377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327" name="Google Shape;327;g17066f02ba6_0_2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ontent slide 2">
  <p:cSld name="TITLE_2_1_1_1">
    <p:bg>
      <p:bgPr>
        <a:solidFill>
          <a:srgbClr val="000000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066f02ba6_0_30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0" name="Google Shape;330;g17066f02ba6_0_300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rgbClr val="27AAE1"/>
              </a:gs>
              <a:gs pos="100000">
                <a:srgbClr val="2B399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7066f02ba6_0_300"/>
          <p:cNvSpPr/>
          <p:nvPr/>
        </p:nvSpPr>
        <p:spPr>
          <a:xfrm rot="5400000">
            <a:off x="125050" y="709926"/>
            <a:ext cx="611400" cy="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17066f02ba6_0_300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33" name="Google Shape;333;g17066f02ba6_0_3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er right">
  <p:cSld name="TITLE_1">
    <p:bg>
      <p:bgPr>
        <a:solidFill>
          <a:srgbClr val="000000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066f02ba6_0_306"/>
          <p:cNvSpPr txBox="1"/>
          <p:nvPr>
            <p:ph idx="12" type="sldNum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36" name="Google Shape;336;g17066f02ba6_0_3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5050" y="456025"/>
            <a:ext cx="8270744" cy="52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7066f02ba6_0_306"/>
          <p:cNvSpPr txBox="1"/>
          <p:nvPr>
            <p:ph type="title"/>
          </p:nvPr>
        </p:nvSpPr>
        <p:spPr>
          <a:xfrm>
            <a:off x="231925" y="431025"/>
            <a:ext cx="35058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8" name="Google Shape;338;g17066f02ba6_0_306"/>
          <p:cNvSpPr txBox="1"/>
          <p:nvPr>
            <p:ph idx="1" type="subTitle"/>
          </p:nvPr>
        </p:nvSpPr>
        <p:spPr>
          <a:xfrm>
            <a:off x="231925" y="1493100"/>
            <a:ext cx="35058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 type="title">
  <p:cSld name="TITLE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er right 1">
  <p:cSld name="TITLE_1_2">
    <p:bg>
      <p:bgPr>
        <a:solidFill>
          <a:srgbClr val="000000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066f02ba6_0_311"/>
          <p:cNvSpPr txBox="1"/>
          <p:nvPr>
            <p:ph idx="12" type="sldNum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41" name="Google Shape;341;g17066f02ba6_0_311"/>
          <p:cNvSpPr txBox="1"/>
          <p:nvPr>
            <p:ph type="title"/>
          </p:nvPr>
        </p:nvSpPr>
        <p:spPr>
          <a:xfrm>
            <a:off x="231925" y="314025"/>
            <a:ext cx="8702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342" name="Google Shape;342;g17066f02ba6_0_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8098" y="937700"/>
            <a:ext cx="7247806" cy="459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phone right 1">
  <p:cSld name="TITLE_1_1">
    <p:bg>
      <p:bgPr>
        <a:solidFill>
          <a:srgbClr val="000000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7066f02ba6_0_315"/>
          <p:cNvSpPr txBox="1"/>
          <p:nvPr>
            <p:ph idx="12" type="sldNum"/>
          </p:nvPr>
        </p:nvSpPr>
        <p:spPr>
          <a:xfrm>
            <a:off x="6351882" y="4666299"/>
            <a:ext cx="2013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ontserrat"/>
              <a:buNone/>
              <a:defRPr b="0" i="0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45" name="Google Shape;345;g17066f02ba6_0_315"/>
          <p:cNvSpPr txBox="1"/>
          <p:nvPr/>
        </p:nvSpPr>
        <p:spPr>
          <a:xfrm>
            <a:off x="398700" y="403700"/>
            <a:ext cx="3156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Headline content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17066f02ba6_0_315"/>
          <p:cNvSpPr txBox="1"/>
          <p:nvPr>
            <p:ph type="title"/>
          </p:nvPr>
        </p:nvSpPr>
        <p:spPr>
          <a:xfrm>
            <a:off x="231925" y="431025"/>
            <a:ext cx="42447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7" name="Google Shape;347;g17066f02ba6_0_315"/>
          <p:cNvSpPr txBox="1"/>
          <p:nvPr>
            <p:ph idx="1" type="subTitle"/>
          </p:nvPr>
        </p:nvSpPr>
        <p:spPr>
          <a:xfrm>
            <a:off x="231925" y="1493100"/>
            <a:ext cx="42447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48" name="Google Shape;348;g17066f02ba6_0_315"/>
          <p:cNvSpPr/>
          <p:nvPr/>
        </p:nvSpPr>
        <p:spPr>
          <a:xfrm>
            <a:off x="4934325" y="763200"/>
            <a:ext cx="3409800" cy="710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g17066f02ba6_0_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0975" y="549550"/>
            <a:ext cx="3676650" cy="7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AND_BODY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7066f02ba6_0_322"/>
          <p:cNvSpPr txBox="1"/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grpSp>
        <p:nvGrpSpPr>
          <p:cNvPr id="352" name="Google Shape;352;g17066f02ba6_0_322"/>
          <p:cNvGrpSpPr/>
          <p:nvPr/>
        </p:nvGrpSpPr>
        <p:grpSpPr>
          <a:xfrm>
            <a:off x="3500203" y="-104622"/>
            <a:ext cx="5769348" cy="5951750"/>
            <a:chOff x="3458353" y="512653"/>
            <a:chExt cx="5769348" cy="5951750"/>
          </a:xfrm>
        </p:grpSpPr>
        <p:pic>
          <p:nvPicPr>
            <p:cNvPr id="353" name="Google Shape;353;g17066f02ba6_0_322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4778713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g17066f02ba6_0_322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1955591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g17066f02ba6_0_322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7066f02ba6_0_322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7066f02ba6_0_322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g17066f02ba6_0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7066f02ba6_0_3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AND_BODY_1_1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g17066f02ba6_0_332"/>
          <p:cNvGrpSpPr/>
          <p:nvPr/>
        </p:nvGrpSpPr>
        <p:grpSpPr>
          <a:xfrm>
            <a:off x="3500203" y="-104622"/>
            <a:ext cx="5769348" cy="5951750"/>
            <a:chOff x="3458353" y="512653"/>
            <a:chExt cx="5769348" cy="5951750"/>
          </a:xfrm>
        </p:grpSpPr>
        <p:pic>
          <p:nvPicPr>
            <p:cNvPr id="362" name="Google Shape;362;g17066f02ba6_0_332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4778713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g17066f02ba6_0_332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1955591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g17066f02ba6_0_332"/>
          <p:cNvSpPr txBox="1"/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365" name="Google Shape;365;g17066f02ba6_0_332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7066f02ba6_0_332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17066f02ba6_0_332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17066f02ba6_0_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5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7066f02ba6_0_3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 1 1">
  <p:cSld name="TITLE_AND_BODY_1_2_1"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7066f02ba6_0_342"/>
          <p:cNvSpPr txBox="1"/>
          <p:nvPr>
            <p:ph type="title"/>
          </p:nvPr>
        </p:nvSpPr>
        <p:spPr>
          <a:xfrm>
            <a:off x="705000" y="1916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grpSp>
        <p:nvGrpSpPr>
          <p:cNvPr id="372" name="Google Shape;372;g17066f02ba6_0_342"/>
          <p:cNvGrpSpPr/>
          <p:nvPr/>
        </p:nvGrpSpPr>
        <p:grpSpPr>
          <a:xfrm>
            <a:off x="4870457" y="830750"/>
            <a:ext cx="4589517" cy="4887577"/>
            <a:chOff x="3458353" y="512653"/>
            <a:chExt cx="5769348" cy="5951750"/>
          </a:xfrm>
        </p:grpSpPr>
        <p:pic>
          <p:nvPicPr>
            <p:cNvPr id="373" name="Google Shape;373;g17066f02ba6_0_342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4778713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g17066f02ba6_0_342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rot="-5400000">
              <a:off x="1955591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g17066f02ba6_0_342"/>
          <p:cNvSpPr/>
          <p:nvPr/>
        </p:nvSpPr>
        <p:spPr>
          <a:xfrm flipH="1">
            <a:off x="504050" y="1576800"/>
            <a:ext cx="7212600" cy="1140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7066f02ba6_0_342"/>
          <p:cNvSpPr/>
          <p:nvPr/>
        </p:nvSpPr>
        <p:spPr>
          <a:xfrm rot="5400000">
            <a:off x="122857" y="1957800"/>
            <a:ext cx="875100" cy="11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7066f02ba6_0_342"/>
          <p:cNvSpPr/>
          <p:nvPr/>
        </p:nvSpPr>
        <p:spPr>
          <a:xfrm rot="5400000">
            <a:off x="6811700" y="785700"/>
            <a:ext cx="1696800" cy="11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g17066f02ba6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0354" y="4458500"/>
            <a:ext cx="1338247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7066f02ba6_0_3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_Callout_Pink">
  <p:cSld name="Side_Callout_Pink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066f02ba6_0_352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7066f02ba6_0_352"/>
          <p:cNvSpPr txBox="1"/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83" name="Google Shape;383;g17066f02ba6_0_352"/>
          <p:cNvSpPr txBox="1"/>
          <p:nvPr>
            <p:ph idx="1" type="body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4" name="Google Shape;384;g17066f02ba6_0_352"/>
          <p:cNvSpPr txBox="1"/>
          <p:nvPr>
            <p:ph idx="2" type="subTitle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85" name="Google Shape;385;g17066f02ba6_0_352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7066f02ba6_0_352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7066f02ba6_0_352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7066f02ba6_0_352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17066f02ba6_0_3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_Callout_Pink 1">
  <p:cSld name="Side_Callout_Pink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7066f02ba6_0_362"/>
          <p:cNvSpPr/>
          <p:nvPr/>
        </p:nvSpPr>
        <p:spPr>
          <a:xfrm>
            <a:off x="0" y="0"/>
            <a:ext cx="3312900" cy="5143500"/>
          </a:xfrm>
          <a:prstGeom prst="rect">
            <a:avLst/>
          </a:prstGeom>
          <a:gradFill>
            <a:gsLst>
              <a:gs pos="0">
                <a:srgbClr val="25A8E1"/>
              </a:gs>
              <a:gs pos="100000">
                <a:srgbClr val="29378F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7066f02ba6_0_362"/>
          <p:cNvSpPr txBox="1"/>
          <p:nvPr>
            <p:ph type="title"/>
          </p:nvPr>
        </p:nvSpPr>
        <p:spPr>
          <a:xfrm>
            <a:off x="256575" y="2094950"/>
            <a:ext cx="238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93" name="Google Shape;393;g17066f02ba6_0_362"/>
          <p:cNvSpPr txBox="1"/>
          <p:nvPr>
            <p:ph idx="1" type="body"/>
          </p:nvPr>
        </p:nvSpPr>
        <p:spPr>
          <a:xfrm>
            <a:off x="3339830" y="1154461"/>
            <a:ext cx="51615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4" name="Google Shape;394;g17066f02ba6_0_362"/>
          <p:cNvSpPr txBox="1"/>
          <p:nvPr>
            <p:ph idx="2" type="subTitle"/>
          </p:nvPr>
        </p:nvSpPr>
        <p:spPr>
          <a:xfrm>
            <a:off x="348925" y="2607625"/>
            <a:ext cx="22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95" name="Google Shape;395;g17066f02ba6_0_362"/>
          <p:cNvSpPr/>
          <p:nvPr/>
        </p:nvSpPr>
        <p:spPr>
          <a:xfrm rot="5400000">
            <a:off x="32925" y="223650"/>
            <a:ext cx="5604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17066f02ba6_0_362"/>
          <p:cNvSpPr/>
          <p:nvPr/>
        </p:nvSpPr>
        <p:spPr>
          <a:xfrm rot="5400000">
            <a:off x="8385700" y="630050"/>
            <a:ext cx="4557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7066f02ba6_0_362"/>
          <p:cNvSpPr/>
          <p:nvPr/>
        </p:nvSpPr>
        <p:spPr>
          <a:xfrm>
            <a:off x="256515" y="458742"/>
            <a:ext cx="841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17066f02ba6_0_362"/>
          <p:cNvSpPr/>
          <p:nvPr/>
        </p:nvSpPr>
        <p:spPr>
          <a:xfrm>
            <a:off x="8620499" y="801350"/>
            <a:ext cx="523500" cy="113100"/>
          </a:xfrm>
          <a:prstGeom prst="rect">
            <a:avLst/>
          </a:prstGeom>
          <a:solidFill>
            <a:srgbClr val="4EE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17066f02ba6_0_3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17066f02ba6_0_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00"/>
            <a:ext cx="9143994" cy="514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7066f02ba6_0_372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2887524" y="1440500"/>
            <a:ext cx="7480525" cy="37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7066f02ba6_0_372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590499" y="915528"/>
            <a:ext cx="690676" cy="5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7066f02ba6_0_372"/>
          <p:cNvSpPr/>
          <p:nvPr/>
        </p:nvSpPr>
        <p:spPr>
          <a:xfrm flipH="1">
            <a:off x="368300" y="658850"/>
            <a:ext cx="4053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7066f02ba6_0_372"/>
          <p:cNvSpPr/>
          <p:nvPr/>
        </p:nvSpPr>
        <p:spPr>
          <a:xfrm rot="5400000">
            <a:off x="-51675" y="1064275"/>
            <a:ext cx="9234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7066f02ba6_0_372"/>
          <p:cNvSpPr/>
          <p:nvPr/>
        </p:nvSpPr>
        <p:spPr>
          <a:xfrm rot="5400000">
            <a:off x="3973100" y="324650"/>
            <a:ext cx="7833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7066f02ba6_0_372"/>
          <p:cNvSpPr txBox="1"/>
          <p:nvPr>
            <p:ph type="title"/>
          </p:nvPr>
        </p:nvSpPr>
        <p:spPr>
          <a:xfrm>
            <a:off x="724525" y="1134375"/>
            <a:ext cx="7378800" cy="3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08" name="Google Shape;408;g17066f02ba6_0_3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7066f02ba6_0_3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411" name="Google Shape;411;g17066f02ba6_0_3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indent="-3238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412" name="Google Shape;412;g17066f02ba6_0_3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hite">
  <p:cSld name="Blank_White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7066f02ba6_0_385"/>
          <p:cNvSpPr txBox="1"/>
          <p:nvPr>
            <p:ph idx="12" type="sldNum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ontent slide">
  <p:cSld name="TITLE_2">
    <p:bg>
      <p:bgPr>
        <a:gradFill>
          <a:gsLst>
            <a:gs pos="0">
              <a:srgbClr val="25A8E1"/>
            </a:gs>
            <a:gs pos="100000">
              <a:srgbClr val="29378F"/>
            </a:gs>
          </a:gsLst>
          <a:lin ang="2698631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1"/>
          <p:cNvSpPr/>
          <p:nvPr/>
        </p:nvSpPr>
        <p:spPr>
          <a:xfrm flipH="1">
            <a:off x="382825" y="457550"/>
            <a:ext cx="78006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1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81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8" name="Google Shape;38;p81"/>
          <p:cNvSpPr/>
          <p:nvPr/>
        </p:nvSpPr>
        <p:spPr>
          <a:xfrm rot="5400000">
            <a:off x="7840675" y="228750"/>
            <a:ext cx="571500" cy="1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ck">
  <p:cSld name="Blank_Black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7066f02ba6_0_387"/>
          <p:cNvSpPr/>
          <p:nvPr/>
        </p:nvSpPr>
        <p:spPr>
          <a:xfrm>
            <a:off x="-10913" y="-35844"/>
            <a:ext cx="9165900" cy="52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7066f02ba6_0_387"/>
          <p:cNvSpPr txBox="1"/>
          <p:nvPr>
            <p:ph idx="12" type="sldNum"/>
          </p:nvPr>
        </p:nvSpPr>
        <p:spPr>
          <a:xfrm>
            <a:off x="8199454" y="4767263"/>
            <a:ext cx="72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6b7eae81fa_0_7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874713" y="873125"/>
                </a:moveTo>
                <a:lnTo>
                  <a:pt x="874713" y="5984875"/>
                </a:lnTo>
                <a:lnTo>
                  <a:pt x="11317288" y="5984875"/>
                </a:lnTo>
                <a:lnTo>
                  <a:pt x="11317288" y="87312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g16b7eae81fa_0_7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2499" y="139266"/>
            <a:ext cx="400950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6b7eae81fa_0_713"/>
          <p:cNvSpPr txBox="1"/>
          <p:nvPr>
            <p:ph type="ctrTitle"/>
          </p:nvPr>
        </p:nvSpPr>
        <p:spPr>
          <a:xfrm>
            <a:off x="980035" y="1117765"/>
            <a:ext cx="67245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9" name="Google Shape;429;g16b7eae81fa_0_713"/>
          <p:cNvSpPr txBox="1"/>
          <p:nvPr>
            <p:ph idx="1" type="subTitle"/>
          </p:nvPr>
        </p:nvSpPr>
        <p:spPr>
          <a:xfrm>
            <a:off x="984619" y="2334798"/>
            <a:ext cx="63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"/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lvl="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lvl="5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30" name="Google Shape;430;g16b7eae81fa_0_713"/>
          <p:cNvSpPr txBox="1"/>
          <p:nvPr>
            <p:ph idx="2" type="body"/>
          </p:nvPr>
        </p:nvSpPr>
        <p:spPr>
          <a:xfrm>
            <a:off x="984622" y="2900949"/>
            <a:ext cx="27873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31" name="Google Shape;431;g16b7eae81fa_0_713"/>
          <p:cNvSpPr txBox="1"/>
          <p:nvPr>
            <p:ph idx="3" type="body"/>
          </p:nvPr>
        </p:nvSpPr>
        <p:spPr>
          <a:xfrm>
            <a:off x="984622" y="3113680"/>
            <a:ext cx="27873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432" name="Google Shape;432;g16b7eae81fa_0_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280" y="3642268"/>
            <a:ext cx="1735143" cy="2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6b7eae81fa_0_721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5" name="Google Shape;435;g16b7eae81fa_0_721"/>
          <p:cNvSpPr txBox="1"/>
          <p:nvPr>
            <p:ph idx="1" type="body"/>
          </p:nvPr>
        </p:nvSpPr>
        <p:spPr>
          <a:xfrm>
            <a:off x="413149" y="822008"/>
            <a:ext cx="8317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 showMasterSp="0">
  <p:cSld name="5_Title Slide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6b7eae81fa_0_724"/>
          <p:cNvSpPr txBox="1"/>
          <p:nvPr>
            <p:ph type="ctrTitle"/>
          </p:nvPr>
        </p:nvSpPr>
        <p:spPr>
          <a:xfrm>
            <a:off x="693755" y="2048101"/>
            <a:ext cx="629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g16b7eae81fa_0_724"/>
          <p:cNvSpPr txBox="1"/>
          <p:nvPr>
            <p:ph idx="1" type="subTitle"/>
          </p:nvPr>
        </p:nvSpPr>
        <p:spPr>
          <a:xfrm>
            <a:off x="694024" y="2455082"/>
            <a:ext cx="628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"/>
              <a:buNone/>
              <a:defRPr b="0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lvl="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lvl="5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 Out Slide" showMasterSp="0">
  <p:cSld name="Call Out Slide"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b7eae81fa_0_7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874713" y="873125"/>
                </a:moveTo>
                <a:lnTo>
                  <a:pt x="874713" y="5984875"/>
                </a:lnTo>
                <a:lnTo>
                  <a:pt x="11317288" y="5984875"/>
                </a:lnTo>
                <a:lnTo>
                  <a:pt x="11317288" y="87312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g16b7eae81fa_0_7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2499" y="139266"/>
            <a:ext cx="400950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6b7eae81fa_0_727"/>
          <p:cNvSpPr txBox="1"/>
          <p:nvPr>
            <p:ph idx="1" type="body"/>
          </p:nvPr>
        </p:nvSpPr>
        <p:spPr>
          <a:xfrm>
            <a:off x="980035" y="978844"/>
            <a:ext cx="718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6b7eae81fa_0_731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g16b7eae81fa_0_731"/>
          <p:cNvSpPr txBox="1"/>
          <p:nvPr>
            <p:ph idx="1" type="body"/>
          </p:nvPr>
        </p:nvSpPr>
        <p:spPr>
          <a:xfrm>
            <a:off x="413149" y="822008"/>
            <a:ext cx="8317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446" name="Google Shape;446;g16b7eae81fa_0_7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3148" y="378424"/>
            <a:ext cx="971045" cy="1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6b7eae81fa_0_750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6" name="Google Shape;456;g16b7eae81fa_0_750"/>
          <p:cNvSpPr txBox="1"/>
          <p:nvPr>
            <p:ph idx="1" type="body"/>
          </p:nvPr>
        </p:nvSpPr>
        <p:spPr>
          <a:xfrm>
            <a:off x="413149" y="822008"/>
            <a:ext cx="8317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6b7eae81fa_0_74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874713" y="873125"/>
                </a:moveTo>
                <a:lnTo>
                  <a:pt x="874713" y="5984875"/>
                </a:lnTo>
                <a:lnTo>
                  <a:pt x="11317288" y="5984875"/>
                </a:lnTo>
                <a:lnTo>
                  <a:pt x="11317288" y="87312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g16b7eae81fa_0_7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2499" y="139266"/>
            <a:ext cx="400950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6b7eae81fa_0_742"/>
          <p:cNvSpPr txBox="1"/>
          <p:nvPr>
            <p:ph type="ctrTitle"/>
          </p:nvPr>
        </p:nvSpPr>
        <p:spPr>
          <a:xfrm>
            <a:off x="980035" y="1117765"/>
            <a:ext cx="67245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1" name="Google Shape;461;g16b7eae81fa_0_742"/>
          <p:cNvSpPr txBox="1"/>
          <p:nvPr>
            <p:ph idx="1" type="subTitle"/>
          </p:nvPr>
        </p:nvSpPr>
        <p:spPr>
          <a:xfrm>
            <a:off x="984619" y="2334798"/>
            <a:ext cx="63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"/>
              <a:buNone/>
              <a:defRPr b="0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lvl="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lvl="5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62" name="Google Shape;462;g16b7eae81fa_0_742"/>
          <p:cNvSpPr txBox="1"/>
          <p:nvPr>
            <p:ph idx="2" type="body"/>
          </p:nvPr>
        </p:nvSpPr>
        <p:spPr>
          <a:xfrm>
            <a:off x="984622" y="2900949"/>
            <a:ext cx="27873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63" name="Google Shape;463;g16b7eae81fa_0_742"/>
          <p:cNvSpPr txBox="1"/>
          <p:nvPr>
            <p:ph idx="3" type="body"/>
          </p:nvPr>
        </p:nvSpPr>
        <p:spPr>
          <a:xfrm>
            <a:off x="984622" y="3113680"/>
            <a:ext cx="27873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464" name="Google Shape;464;g16b7eae81fa_0_7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280" y="3642268"/>
            <a:ext cx="1735143" cy="2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 showMasterSp="0">
  <p:cSld name="5_Title Slide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6b7eae81fa_0_753"/>
          <p:cNvSpPr txBox="1"/>
          <p:nvPr>
            <p:ph type="ctrTitle"/>
          </p:nvPr>
        </p:nvSpPr>
        <p:spPr>
          <a:xfrm>
            <a:off x="693755" y="2048101"/>
            <a:ext cx="629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7" name="Google Shape;467;g16b7eae81fa_0_753"/>
          <p:cNvSpPr txBox="1"/>
          <p:nvPr>
            <p:ph idx="1" type="subTitle"/>
          </p:nvPr>
        </p:nvSpPr>
        <p:spPr>
          <a:xfrm>
            <a:off x="694024" y="2455082"/>
            <a:ext cx="628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"/>
              <a:buNone/>
              <a:defRPr b="0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lvl="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lvl="5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 Out Slide" showMasterSp="0">
  <p:cSld name="Call Out Slide"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b7eae81fa_0_75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874713" y="873125"/>
                </a:moveTo>
                <a:lnTo>
                  <a:pt x="874713" y="5984875"/>
                </a:lnTo>
                <a:lnTo>
                  <a:pt x="11317288" y="5984875"/>
                </a:lnTo>
                <a:lnTo>
                  <a:pt x="11317288" y="87312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16b7eae81fa_0_7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2499" y="139266"/>
            <a:ext cx="400950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6b7eae81fa_0_756"/>
          <p:cNvSpPr txBox="1"/>
          <p:nvPr>
            <p:ph idx="1" type="body"/>
          </p:nvPr>
        </p:nvSpPr>
        <p:spPr>
          <a:xfrm>
            <a:off x="980035" y="978844"/>
            <a:ext cx="718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content slide">
  <p:cSld name="TITLE_2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2"/>
          <p:cNvSpPr/>
          <p:nvPr/>
        </p:nvSpPr>
        <p:spPr>
          <a:xfrm flipH="1">
            <a:off x="382875" y="457550"/>
            <a:ext cx="88758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2"/>
          <p:cNvSpPr/>
          <p:nvPr/>
        </p:nvSpPr>
        <p:spPr>
          <a:xfrm rot="5400000">
            <a:off x="166850" y="673550"/>
            <a:ext cx="5460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2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45" name="Google Shape;45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6b7eae81fa_0_760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" name="Google Shape;474;g16b7eae81fa_0_760"/>
          <p:cNvSpPr txBox="1"/>
          <p:nvPr>
            <p:ph idx="1" type="body"/>
          </p:nvPr>
        </p:nvSpPr>
        <p:spPr>
          <a:xfrm>
            <a:off x="413149" y="822008"/>
            <a:ext cx="8317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5pPr>
            <a:lvl6pPr indent="-3175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475" name="Google Shape;475;g16b7eae81fa_0_7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3148" y="378424"/>
            <a:ext cx="971045" cy="1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content slide 1">
  <p:cSld name="TITLE_2_1_1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3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83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3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3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3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52" name="Google Shape;52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ills content slide 1 1">
  <p:cSld name="TITLE_2_1_1_3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4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84"/>
          <p:cNvSpPr/>
          <p:nvPr/>
        </p:nvSpPr>
        <p:spPr>
          <a:xfrm flipH="1">
            <a:off x="387577" y="447740"/>
            <a:ext cx="2219100" cy="87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4"/>
          <p:cNvSpPr/>
          <p:nvPr/>
        </p:nvSpPr>
        <p:spPr>
          <a:xfrm rot="5400000">
            <a:off x="94753" y="740237"/>
            <a:ext cx="672000" cy="87000"/>
          </a:xfrm>
          <a:prstGeom prst="rect">
            <a:avLst/>
          </a:prstGeom>
          <a:solidFill>
            <a:srgbClr val="E80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4"/>
          <p:cNvSpPr/>
          <p:nvPr/>
        </p:nvSpPr>
        <p:spPr>
          <a:xfrm rot="5400000">
            <a:off x="2295575" y="224100"/>
            <a:ext cx="535200" cy="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4"/>
          <p:cNvSpPr txBox="1"/>
          <p:nvPr>
            <p:ph idx="1" type="subTitle"/>
          </p:nvPr>
        </p:nvSpPr>
        <p:spPr>
          <a:xfrm>
            <a:off x="613700" y="1028375"/>
            <a:ext cx="76251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59" name="Google Shape;59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theme" Target="../theme/theme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3"/>
          <p:cNvSpPr txBox="1"/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1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3"/>
          <p:cNvSpPr txBox="1"/>
          <p:nvPr>
            <p:ph idx="1" type="body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5"/>
          <p:cNvSpPr txBox="1"/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  <a:defRPr b="1" i="0" sz="5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75"/>
          <p:cNvSpPr txBox="1"/>
          <p:nvPr>
            <p:ph idx="1" type="body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066f02ba6_0_211"/>
          <p:cNvSpPr txBox="1"/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1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rial"/>
              <a:buNone/>
              <a:defRPr b="0" i="0" sz="5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g17066f02ba6_0_211"/>
          <p:cNvSpPr txBox="1"/>
          <p:nvPr>
            <p:ph idx="1" type="body"/>
          </p:nvPr>
        </p:nvSpPr>
        <p:spPr>
          <a:xfrm>
            <a:off x="311699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g17066f02ba6_0_2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b7eae81fa_0_706"/>
          <p:cNvSpPr txBox="1"/>
          <p:nvPr>
            <p:ph type="title"/>
          </p:nvPr>
        </p:nvSpPr>
        <p:spPr>
          <a:xfrm>
            <a:off x="413149" y="276111"/>
            <a:ext cx="83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g16b7eae81fa_0_706"/>
          <p:cNvSpPr txBox="1"/>
          <p:nvPr>
            <p:ph idx="1" type="body"/>
          </p:nvPr>
        </p:nvSpPr>
        <p:spPr>
          <a:xfrm>
            <a:off x="413149" y="822008"/>
            <a:ext cx="8314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21" name="Google Shape;421;g16b7eae81fa_0_706"/>
          <p:cNvCxnSpPr/>
          <p:nvPr/>
        </p:nvCxnSpPr>
        <p:spPr>
          <a:xfrm>
            <a:off x="403151" y="4669036"/>
            <a:ext cx="8321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g16b7eae81fa_0_706"/>
          <p:cNvSpPr txBox="1"/>
          <p:nvPr/>
        </p:nvSpPr>
        <p:spPr>
          <a:xfrm>
            <a:off x="403153" y="4848559"/>
            <a:ext cx="4420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|   Cloud Security | 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16b7eae81fa_0_70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53148" y="4823918"/>
            <a:ext cx="971045" cy="1647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{&quot;HashCode&quot;:-1908211616,&quot;Placement&quot;:&quot;Footer&quot;,&quot;Top&quot;:519.343,&quot;Left&quot;:427.396942,&quot;SlideWidth&quot;:960,&quot;SlideHeight&quot;:540}" id="424" name="Google Shape;424;g16b7eae81fa_0_706"/>
          <p:cNvSpPr txBox="1"/>
          <p:nvPr/>
        </p:nvSpPr>
        <p:spPr>
          <a:xfrm>
            <a:off x="4070956" y="4946742"/>
            <a:ext cx="1002300" cy="12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Restricted - External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2"/>
    <p:sldLayoutId id="2147483713" r:id="rId3"/>
    <p:sldLayoutId id="2147483714" r:id="rId4"/>
    <p:sldLayoutId id="2147483715" r:id="rId5"/>
    <p:sldLayoutId id="2147483716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74">
          <p15:clr>
            <a:srgbClr val="A4A3A4"/>
          </p15:clr>
        </p15:guide>
        <p15:guide id="2" orient="horz" pos="413">
          <p15:clr>
            <a:srgbClr val="A4A3A4"/>
          </p15:clr>
        </p15:guide>
        <p15:guide id="3" orient="horz" pos="515">
          <p15:clr>
            <a:srgbClr val="A4A3A4"/>
          </p15:clr>
        </p15:guide>
        <p15:guide id="4" orient="horz" pos="2827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orient="horz" pos="1722">
          <p15:clr>
            <a:srgbClr val="A4A3A4"/>
          </p15:clr>
        </p15:guide>
        <p15:guide id="7" pos="2829">
          <p15:clr>
            <a:srgbClr val="A4A3A4"/>
          </p15:clr>
        </p15:guide>
        <p15:guide id="8" pos="2931">
          <p15:clr>
            <a:srgbClr val="A4A3A4"/>
          </p15:clr>
        </p15:guide>
        <p15:guide id="9" pos="5500">
          <p15:clr>
            <a:srgbClr val="A4A3A4"/>
          </p15:clr>
        </p15:guide>
        <p15:guide id="10" pos="260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6b7eae81fa_0_735"/>
          <p:cNvSpPr txBox="1"/>
          <p:nvPr>
            <p:ph type="title"/>
          </p:nvPr>
        </p:nvSpPr>
        <p:spPr>
          <a:xfrm>
            <a:off x="413149" y="276111"/>
            <a:ext cx="83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g16b7eae81fa_0_735"/>
          <p:cNvSpPr txBox="1"/>
          <p:nvPr>
            <p:ph idx="1" type="body"/>
          </p:nvPr>
        </p:nvSpPr>
        <p:spPr>
          <a:xfrm>
            <a:off x="413149" y="822008"/>
            <a:ext cx="8314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50" name="Google Shape;450;g16b7eae81fa_0_735"/>
          <p:cNvCxnSpPr/>
          <p:nvPr/>
        </p:nvCxnSpPr>
        <p:spPr>
          <a:xfrm>
            <a:off x="403151" y="4669036"/>
            <a:ext cx="8321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1" name="Google Shape;451;g16b7eae81fa_0_735"/>
          <p:cNvSpPr txBox="1"/>
          <p:nvPr/>
        </p:nvSpPr>
        <p:spPr>
          <a:xfrm>
            <a:off x="403153" y="4848559"/>
            <a:ext cx="4420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|   Cloud Security | 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16b7eae81fa_0_7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53148" y="4823918"/>
            <a:ext cx="971045" cy="1647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{&quot;HashCode&quot;:-1908211616,&quot;Placement&quot;:&quot;Footer&quot;,&quot;Top&quot;:519.343,&quot;Left&quot;:427.396942,&quot;SlideWidth&quot;:960,&quot;SlideHeight&quot;:540}" id="453" name="Google Shape;453;g16b7eae81fa_0_735"/>
          <p:cNvSpPr txBox="1"/>
          <p:nvPr/>
        </p:nvSpPr>
        <p:spPr>
          <a:xfrm>
            <a:off x="4070956" y="4946742"/>
            <a:ext cx="1002300" cy="12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Restricted - External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8" r:id="rId2"/>
    <p:sldLayoutId id="2147483719" r:id="rId3"/>
    <p:sldLayoutId id="2147483720" r:id="rId4"/>
    <p:sldLayoutId id="2147483721" r:id="rId5"/>
    <p:sldLayoutId id="214748372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74">
          <p15:clr>
            <a:srgbClr val="A4A3A4"/>
          </p15:clr>
        </p15:guide>
        <p15:guide id="2" orient="horz" pos="413">
          <p15:clr>
            <a:srgbClr val="A4A3A4"/>
          </p15:clr>
        </p15:guide>
        <p15:guide id="3" orient="horz" pos="515">
          <p15:clr>
            <a:srgbClr val="A4A3A4"/>
          </p15:clr>
        </p15:guide>
        <p15:guide id="4" orient="horz" pos="2827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orient="horz" pos="1722">
          <p15:clr>
            <a:srgbClr val="A4A3A4"/>
          </p15:clr>
        </p15:guide>
        <p15:guide id="7" pos="2829">
          <p15:clr>
            <a:srgbClr val="A4A3A4"/>
          </p15:clr>
        </p15:guide>
        <p15:guide id="8" pos="2931">
          <p15:clr>
            <a:srgbClr val="A4A3A4"/>
          </p15:clr>
        </p15:guide>
        <p15:guide id="9" pos="5500">
          <p15:clr>
            <a:srgbClr val="A4A3A4"/>
          </p15:clr>
        </p15:guide>
        <p15:guide id="10" pos="2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gif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5.png"/><Relationship Id="rId4" Type="http://schemas.openxmlformats.org/officeDocument/2006/relationships/hyperlink" Target="https://www.statista.com/statistics/1111204/machine-learning-use-case-frequency/#:~:text=Use%20case%20frequency%20of%20machine%20learning%20and%20artificial%20intelligence%202020%2D2021&amp;text=In%202021%2C%20with%2057%20percent,a%20variety%20of%20business%20processes." TargetMode="External"/><Relationship Id="rId9" Type="http://schemas.openxmlformats.org/officeDocument/2006/relationships/image" Target="../media/image77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Relationship Id="rId11" Type="http://schemas.openxmlformats.org/officeDocument/2006/relationships/image" Target="../media/image79.png"/><Relationship Id="rId10" Type="http://schemas.openxmlformats.org/officeDocument/2006/relationships/image" Target="../media/image9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0.png"/><Relationship Id="rId4" Type="http://schemas.openxmlformats.org/officeDocument/2006/relationships/image" Target="../media/image81.png"/><Relationship Id="rId5" Type="http://schemas.openxmlformats.org/officeDocument/2006/relationships/image" Target="../media/image78.png"/><Relationship Id="rId6" Type="http://schemas.openxmlformats.org/officeDocument/2006/relationships/image" Target="../media/image85.png"/><Relationship Id="rId7" Type="http://schemas.openxmlformats.org/officeDocument/2006/relationships/hyperlink" Target="https://ai-service-demos.go-aws.com/comprehend" TargetMode="External"/><Relationship Id="rId8" Type="http://schemas.openxmlformats.org/officeDocument/2006/relationships/hyperlink" Target="https://ai-service-demos.go-aws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ham-or-spam.herokuapp.com/" TargetMode="External"/><Relationship Id="rId4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i-service-demos.go-aws.com/rekognition" TargetMode="External"/><Relationship Id="rId4" Type="http://schemas.openxmlformats.org/officeDocument/2006/relationships/image" Target="../media/image92.png"/><Relationship Id="rId9" Type="http://schemas.openxmlformats.org/officeDocument/2006/relationships/hyperlink" Target="https://ai-service-demos.go-aws.com/comprehend" TargetMode="External"/><Relationship Id="rId5" Type="http://schemas.openxmlformats.org/officeDocument/2006/relationships/hyperlink" Target="https://ai-service-demos.go-aws.com/translate" TargetMode="External"/><Relationship Id="rId6" Type="http://schemas.openxmlformats.org/officeDocument/2006/relationships/image" Target="../media/image80.png"/><Relationship Id="rId7" Type="http://schemas.openxmlformats.org/officeDocument/2006/relationships/hyperlink" Target="https://ai-service-demos.go-aws.com/transcribe" TargetMode="External"/><Relationship Id="rId8" Type="http://schemas.openxmlformats.org/officeDocument/2006/relationships/image" Target="../media/image83.png"/><Relationship Id="rId11" Type="http://schemas.openxmlformats.org/officeDocument/2006/relationships/image" Target="../media/image86.png"/><Relationship Id="rId10" Type="http://schemas.openxmlformats.org/officeDocument/2006/relationships/hyperlink" Target="https://ai-service-demos.go-aws.com/poll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tatista.com/statistics/793840/worldwide-developer-survey-most-used-frameworks/" TargetMode="External"/><Relationship Id="rId4" Type="http://schemas.openxmlformats.org/officeDocument/2006/relationships/image" Target="../media/image10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1.png"/><Relationship Id="rId4" Type="http://schemas.openxmlformats.org/officeDocument/2006/relationships/image" Target="../media/image9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anaconda.com/distribution/" TargetMode="External"/><Relationship Id="rId4" Type="http://schemas.openxmlformats.org/officeDocument/2006/relationships/image" Target="../media/image10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9.png"/><Relationship Id="rId4" Type="http://schemas.openxmlformats.org/officeDocument/2006/relationships/image" Target="../media/image114.png"/><Relationship Id="rId9" Type="http://schemas.openxmlformats.org/officeDocument/2006/relationships/image" Target="../media/image124.png"/><Relationship Id="rId5" Type="http://schemas.openxmlformats.org/officeDocument/2006/relationships/image" Target="../media/image110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8.png"/><Relationship Id="rId11" Type="http://schemas.openxmlformats.org/officeDocument/2006/relationships/image" Target="../media/image118.png"/><Relationship Id="rId10" Type="http://schemas.openxmlformats.org/officeDocument/2006/relationships/image" Target="../media/image113.png"/><Relationship Id="rId13" Type="http://schemas.openxmlformats.org/officeDocument/2006/relationships/image" Target="../media/image117.png"/><Relationship Id="rId12" Type="http://schemas.openxmlformats.org/officeDocument/2006/relationships/image" Target="../media/image116.png"/><Relationship Id="rId15" Type="http://schemas.openxmlformats.org/officeDocument/2006/relationships/image" Target="../media/image115.png"/><Relationship Id="rId14" Type="http://schemas.openxmlformats.org/officeDocument/2006/relationships/image" Target="../media/image111.png"/><Relationship Id="rId17" Type="http://schemas.openxmlformats.org/officeDocument/2006/relationships/image" Target="../media/image121.png"/><Relationship Id="rId16" Type="http://schemas.openxmlformats.org/officeDocument/2006/relationships/image" Target="../media/image1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hackernoon.com/data-marketplaces-the-holy-grail-of-our-information-age-1211a6fec390?source=post_page---------------------------" TargetMode="External"/><Relationship Id="rId4" Type="http://schemas.openxmlformats.org/officeDocument/2006/relationships/image" Target="../media/image122.png"/><Relationship Id="rId5" Type="http://schemas.openxmlformats.org/officeDocument/2006/relationships/image" Target="../media/image127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52.png"/><Relationship Id="rId20" Type="http://schemas.openxmlformats.org/officeDocument/2006/relationships/image" Target="../media/image34.png"/><Relationship Id="rId22" Type="http://schemas.openxmlformats.org/officeDocument/2006/relationships/image" Target="../media/image32.png"/><Relationship Id="rId21" Type="http://schemas.openxmlformats.org/officeDocument/2006/relationships/image" Target="../media/image35.png"/><Relationship Id="rId24" Type="http://schemas.openxmlformats.org/officeDocument/2006/relationships/image" Target="../media/image31.jpg"/><Relationship Id="rId23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26" Type="http://schemas.openxmlformats.org/officeDocument/2006/relationships/image" Target="../media/image37.png"/><Relationship Id="rId25" Type="http://schemas.openxmlformats.org/officeDocument/2006/relationships/image" Target="../media/image33.png"/><Relationship Id="rId28" Type="http://schemas.openxmlformats.org/officeDocument/2006/relationships/image" Target="../media/image38.png"/><Relationship Id="rId27" Type="http://schemas.openxmlformats.org/officeDocument/2006/relationships/image" Target="../media/image40.png"/><Relationship Id="rId5" Type="http://schemas.openxmlformats.org/officeDocument/2006/relationships/image" Target="../media/image19.jpg"/><Relationship Id="rId6" Type="http://schemas.openxmlformats.org/officeDocument/2006/relationships/image" Target="../media/image15.png"/><Relationship Id="rId29" Type="http://schemas.openxmlformats.org/officeDocument/2006/relationships/image" Target="../media/image44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31" Type="http://schemas.openxmlformats.org/officeDocument/2006/relationships/image" Target="../media/image42.jpg"/><Relationship Id="rId30" Type="http://schemas.openxmlformats.org/officeDocument/2006/relationships/image" Target="../media/image41.png"/><Relationship Id="rId11" Type="http://schemas.openxmlformats.org/officeDocument/2006/relationships/image" Target="../media/image26.png"/><Relationship Id="rId33" Type="http://schemas.openxmlformats.org/officeDocument/2006/relationships/image" Target="../media/image43.png"/><Relationship Id="rId10" Type="http://schemas.openxmlformats.org/officeDocument/2006/relationships/image" Target="../media/image14.jpg"/><Relationship Id="rId32" Type="http://schemas.openxmlformats.org/officeDocument/2006/relationships/image" Target="../media/image45.png"/><Relationship Id="rId13" Type="http://schemas.openxmlformats.org/officeDocument/2006/relationships/image" Target="../media/image25.png"/><Relationship Id="rId35" Type="http://schemas.openxmlformats.org/officeDocument/2006/relationships/image" Target="../media/image48.png"/><Relationship Id="rId12" Type="http://schemas.openxmlformats.org/officeDocument/2006/relationships/image" Target="../media/image47.png"/><Relationship Id="rId34" Type="http://schemas.openxmlformats.org/officeDocument/2006/relationships/image" Target="../media/image49.png"/><Relationship Id="rId15" Type="http://schemas.openxmlformats.org/officeDocument/2006/relationships/image" Target="../media/image23.png"/><Relationship Id="rId37" Type="http://schemas.openxmlformats.org/officeDocument/2006/relationships/image" Target="../media/image50.png"/><Relationship Id="rId14" Type="http://schemas.openxmlformats.org/officeDocument/2006/relationships/image" Target="../media/image28.png"/><Relationship Id="rId36" Type="http://schemas.openxmlformats.org/officeDocument/2006/relationships/image" Target="../media/image55.png"/><Relationship Id="rId17" Type="http://schemas.openxmlformats.org/officeDocument/2006/relationships/image" Target="../media/image27.png"/><Relationship Id="rId39" Type="http://schemas.openxmlformats.org/officeDocument/2006/relationships/image" Target="../media/image57.png"/><Relationship Id="rId16" Type="http://schemas.openxmlformats.org/officeDocument/2006/relationships/image" Target="../media/image24.png"/><Relationship Id="rId38" Type="http://schemas.openxmlformats.org/officeDocument/2006/relationships/image" Target="../media/image60.png"/><Relationship Id="rId19" Type="http://schemas.openxmlformats.org/officeDocument/2006/relationships/image" Target="../media/image36.png"/><Relationship Id="rId18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6.png"/><Relationship Id="rId4" Type="http://schemas.openxmlformats.org/officeDocument/2006/relationships/image" Target="../media/image129.png"/><Relationship Id="rId5" Type="http://schemas.openxmlformats.org/officeDocument/2006/relationships/image" Target="../media/image1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jpg"/><Relationship Id="rId4" Type="http://schemas.openxmlformats.org/officeDocument/2006/relationships/image" Target="../media/image51.jpg"/><Relationship Id="rId5" Type="http://schemas.openxmlformats.org/officeDocument/2006/relationships/image" Target="../media/image5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2.png"/><Relationship Id="rId4" Type="http://schemas.openxmlformats.org/officeDocument/2006/relationships/image" Target="../media/image143.png"/><Relationship Id="rId5" Type="http://schemas.openxmlformats.org/officeDocument/2006/relationships/image" Target="../media/image1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5.png"/><Relationship Id="rId4" Type="http://schemas.openxmlformats.org/officeDocument/2006/relationships/image" Target="../media/image1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7.png"/><Relationship Id="rId4" Type="http://schemas.openxmlformats.org/officeDocument/2006/relationships/image" Target="../media/image159.png"/><Relationship Id="rId5" Type="http://schemas.openxmlformats.org/officeDocument/2006/relationships/image" Target="../media/image164.png"/><Relationship Id="rId6" Type="http://schemas.openxmlformats.org/officeDocument/2006/relationships/image" Target="../media/image150.png"/><Relationship Id="rId7" Type="http://schemas.openxmlformats.org/officeDocument/2006/relationships/image" Target="../media/image1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5.png"/><Relationship Id="rId4" Type="http://schemas.openxmlformats.org/officeDocument/2006/relationships/image" Target="../media/image3.png"/><Relationship Id="rId5" Type="http://schemas.openxmlformats.org/officeDocument/2006/relationships/image" Target="../media/image157.png"/><Relationship Id="rId6" Type="http://schemas.openxmlformats.org/officeDocument/2006/relationships/image" Target="../media/image4.png"/><Relationship Id="rId7" Type="http://schemas.openxmlformats.org/officeDocument/2006/relationships/image" Target="../media/image2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1.png"/><Relationship Id="rId4" Type="http://schemas.openxmlformats.org/officeDocument/2006/relationships/image" Target="../media/image1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7.png"/><Relationship Id="rId4" Type="http://schemas.openxmlformats.org/officeDocument/2006/relationships/image" Target="../media/image1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71.png"/><Relationship Id="rId6" Type="http://schemas.openxmlformats.org/officeDocument/2006/relationships/image" Target="../media/image1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confluence.barcapint.com/x/sARBS" TargetMode="External"/><Relationship Id="rId4" Type="http://schemas.openxmlformats.org/officeDocument/2006/relationships/hyperlink" Target="https://confluence.barcapint.com/x/lDFiIQ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4.png"/><Relationship Id="rId4" Type="http://schemas.openxmlformats.org/officeDocument/2006/relationships/image" Target="../media/image16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6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9.png"/><Relationship Id="rId6" Type="http://schemas.openxmlformats.org/officeDocument/2006/relationships/image" Target="../media/image5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69.png"/><Relationship Id="rId4" Type="http://schemas.openxmlformats.org/officeDocument/2006/relationships/image" Target="../media/image174.png"/><Relationship Id="rId5" Type="http://schemas.openxmlformats.org/officeDocument/2006/relationships/image" Target="../media/image171.png"/><Relationship Id="rId6" Type="http://schemas.openxmlformats.org/officeDocument/2006/relationships/image" Target="../media/image17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now.barclays.com/WCP/content/bncontent/sites/en/publiccloud/home.html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1.png"/><Relationship Id="rId4" Type="http://schemas.openxmlformats.org/officeDocument/2006/relationships/hyperlink" Target="http://www.menti.com/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5.png"/><Relationship Id="rId4" Type="http://schemas.openxmlformats.org/officeDocument/2006/relationships/image" Target="../media/image3.png"/><Relationship Id="rId5" Type="http://schemas.openxmlformats.org/officeDocument/2006/relationships/image" Target="../media/image157.png"/><Relationship Id="rId6" Type="http://schemas.openxmlformats.org/officeDocument/2006/relationships/image" Target="../media/image4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"/>
          <p:cNvSpPr txBox="1"/>
          <p:nvPr>
            <p:ph type="title"/>
          </p:nvPr>
        </p:nvSpPr>
        <p:spPr>
          <a:xfrm>
            <a:off x="705000" y="1831025"/>
            <a:ext cx="823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000"/>
              <a:t>Demystifying Machine Learning</a:t>
            </a:r>
            <a:endParaRPr sz="4000"/>
          </a:p>
        </p:txBody>
      </p:sp>
      <p:pic>
        <p:nvPicPr>
          <p:cNvPr id="481" name="Google Shape;48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3950" y="3823950"/>
            <a:ext cx="3069123" cy="13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666a685bdf_0_17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What is Machine Learning?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g1666a685bdf_0_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cxnSp>
        <p:nvCxnSpPr>
          <p:cNvPr id="611" name="Google Shape;611;g1666a685bdf_0_17"/>
          <p:cNvCxnSpPr>
            <a:stCxn id="612" idx="2"/>
            <a:endCxn id="613" idx="0"/>
          </p:cNvCxnSpPr>
          <p:nvPr/>
        </p:nvCxnSpPr>
        <p:spPr>
          <a:xfrm>
            <a:off x="967579" y="1784560"/>
            <a:ext cx="0" cy="2211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614" name="Google Shape;614;g1666a685bdf_0_17"/>
          <p:cNvPicPr preferRelativeResize="0"/>
          <p:nvPr/>
        </p:nvPicPr>
        <p:blipFill rotWithShape="1">
          <a:blip r:embed="rId3">
            <a:alphaModFix/>
          </a:blip>
          <a:srcRect b="13763" l="19422" r="18064" t="16072"/>
          <a:stretch/>
        </p:blipFill>
        <p:spPr>
          <a:xfrm>
            <a:off x="6146363" y="1415631"/>
            <a:ext cx="2720637" cy="294694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666a685bdf_0_17"/>
          <p:cNvSpPr/>
          <p:nvPr/>
        </p:nvSpPr>
        <p:spPr>
          <a:xfrm>
            <a:off x="613700" y="1190225"/>
            <a:ext cx="708000" cy="6828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666a685bdf_0_17"/>
          <p:cNvSpPr/>
          <p:nvPr/>
        </p:nvSpPr>
        <p:spPr>
          <a:xfrm>
            <a:off x="613700" y="2125291"/>
            <a:ext cx="708000" cy="6828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1666a685bdf_0_17"/>
          <p:cNvSpPr/>
          <p:nvPr/>
        </p:nvSpPr>
        <p:spPr>
          <a:xfrm>
            <a:off x="613700" y="3060358"/>
            <a:ext cx="708000" cy="6828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666a685bdf_0_17"/>
          <p:cNvSpPr/>
          <p:nvPr/>
        </p:nvSpPr>
        <p:spPr>
          <a:xfrm>
            <a:off x="613700" y="3995424"/>
            <a:ext cx="708000" cy="6828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g1666a685bdf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633" y="1278950"/>
            <a:ext cx="523891" cy="50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1666a685bdf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340" y="2248476"/>
            <a:ext cx="452495" cy="43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1666a685bdf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327" y="4118610"/>
            <a:ext cx="452496" cy="436706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666a685bdf_0_17"/>
          <p:cNvSpPr txBox="1"/>
          <p:nvPr/>
        </p:nvSpPr>
        <p:spPr>
          <a:xfrm>
            <a:off x="1508036" y="1349803"/>
            <a:ext cx="45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Subset of Computer Science &amp; Artificial Intelligence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1666a685bdf_0_17"/>
          <p:cNvSpPr txBox="1"/>
          <p:nvPr/>
        </p:nvSpPr>
        <p:spPr>
          <a:xfrm>
            <a:off x="1508036" y="2284889"/>
            <a:ext cx="45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Focuses on use of data driven solutions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1666a685bdf_0_17"/>
          <p:cNvSpPr txBox="1"/>
          <p:nvPr/>
        </p:nvSpPr>
        <p:spPr>
          <a:xfrm>
            <a:off x="1508036" y="3219976"/>
            <a:ext cx="45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Imitates the way human learns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1666a685bdf_0_17"/>
          <p:cNvSpPr txBox="1"/>
          <p:nvPr/>
        </p:nvSpPr>
        <p:spPr>
          <a:xfrm>
            <a:off x="1508036" y="4155062"/>
            <a:ext cx="45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Gradually improves itself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g1666a685bdf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122" y="3244191"/>
            <a:ext cx="236928" cy="315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666a685bdf_0_5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AI vs ML vs 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0" name="Google Shape;630;g1666a685bdf_0_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31" name="Google Shape;631;g1666a685bdf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175" y="1028375"/>
            <a:ext cx="7937650" cy="41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666a685bdf_0_7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Traditional Systems vs Machine Learning Systems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7" name="Google Shape;637;g1666a685bdf_0_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38" name="Google Shape;638;g1666a685bdf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662" y="1125750"/>
            <a:ext cx="6818688" cy="37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666a685bdf_0_7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Learning Algorithms vs Models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4" name="Google Shape;644;g1666a685bdf_0_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45" name="Google Shape;645;g1666a685bdf_0_79"/>
          <p:cNvSpPr/>
          <p:nvPr/>
        </p:nvSpPr>
        <p:spPr>
          <a:xfrm>
            <a:off x="613700" y="1132700"/>
            <a:ext cx="8373300" cy="1112400"/>
          </a:xfrm>
          <a:prstGeom prst="rect">
            <a:avLst/>
          </a:prstGeom>
          <a:noFill/>
          <a:ln cap="flat" cmpd="sng" w="9525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1666a685bdf_0_79"/>
          <p:cNvSpPr txBox="1"/>
          <p:nvPr/>
        </p:nvSpPr>
        <p:spPr>
          <a:xfrm>
            <a:off x="712134" y="1322186"/>
            <a:ext cx="4416000" cy="785100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of instructions that can learn pattern from Data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1666a685bdf_0_79"/>
          <p:cNvSpPr txBox="1"/>
          <p:nvPr/>
        </p:nvSpPr>
        <p:spPr>
          <a:xfrm>
            <a:off x="1786573" y="1214494"/>
            <a:ext cx="2267100" cy="400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Algorithm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1666a685bdf_0_79"/>
          <p:cNvSpPr txBox="1"/>
          <p:nvPr/>
        </p:nvSpPr>
        <p:spPr>
          <a:xfrm>
            <a:off x="2592303" y="3228984"/>
            <a:ext cx="4416000" cy="923400"/>
          </a:xfrm>
          <a:prstGeom prst="rect">
            <a:avLst/>
          </a:prstGeom>
          <a:noFill/>
          <a:ln cap="flat" cmpd="sng" w="9525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Approximation of the reality, built using a Learning Algorithm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1666a685bdf_0_79"/>
          <p:cNvSpPr txBox="1"/>
          <p:nvPr/>
        </p:nvSpPr>
        <p:spPr>
          <a:xfrm>
            <a:off x="3666742" y="3121285"/>
            <a:ext cx="2267100" cy="400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" name="Google Shape;650;g1666a685bdf_0_79"/>
          <p:cNvCxnSpPr>
            <a:stCxn id="646" idx="3"/>
            <a:endCxn id="651" idx="1"/>
          </p:cNvCxnSpPr>
          <p:nvPr/>
        </p:nvCxnSpPr>
        <p:spPr>
          <a:xfrm>
            <a:off x="5128134" y="1714736"/>
            <a:ext cx="2281200" cy="0"/>
          </a:xfrm>
          <a:prstGeom prst="straightConnector1">
            <a:avLst/>
          </a:prstGeom>
          <a:noFill/>
          <a:ln cap="flat" cmpd="sng" w="19050">
            <a:solidFill>
              <a:srgbClr val="2B2B2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g1666a685bdf_0_79"/>
          <p:cNvCxnSpPr>
            <a:stCxn id="645" idx="2"/>
            <a:endCxn id="649" idx="0"/>
          </p:cNvCxnSpPr>
          <p:nvPr/>
        </p:nvCxnSpPr>
        <p:spPr>
          <a:xfrm>
            <a:off x="4800350" y="2245100"/>
            <a:ext cx="0" cy="876300"/>
          </a:xfrm>
          <a:prstGeom prst="straightConnector1">
            <a:avLst/>
          </a:prstGeom>
          <a:noFill/>
          <a:ln cap="flat" cmpd="sng" w="19050">
            <a:solidFill>
              <a:srgbClr val="18181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1" name="Google Shape;651;g1666a685bdf_0_79"/>
          <p:cNvSpPr txBox="1"/>
          <p:nvPr/>
        </p:nvSpPr>
        <p:spPr>
          <a:xfrm>
            <a:off x="7409433" y="1322164"/>
            <a:ext cx="1476600" cy="785100"/>
          </a:xfrm>
          <a:prstGeom prst="rect">
            <a:avLst/>
          </a:prstGeom>
          <a:noFill/>
          <a:ln cap="flat" cmpd="sng" w="9525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Refined Data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1666a685bdf_0_79"/>
          <p:cNvSpPr txBox="1"/>
          <p:nvPr/>
        </p:nvSpPr>
        <p:spPr>
          <a:xfrm>
            <a:off x="5216217" y="1355684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Applied to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4" name="Google Shape;654;g1666a685bdf_0_79"/>
          <p:cNvSpPr txBox="1"/>
          <p:nvPr/>
        </p:nvSpPr>
        <p:spPr>
          <a:xfrm rot="5400000">
            <a:off x="4312853" y="2490935"/>
            <a:ext cx="126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1666a685bdf_0_79"/>
          <p:cNvSpPr txBox="1"/>
          <p:nvPr/>
        </p:nvSpPr>
        <p:spPr>
          <a:xfrm>
            <a:off x="7719925" y="1214504"/>
            <a:ext cx="855600" cy="400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666a685bdf_0_9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History of AI/ML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1" name="Google Shape;661;g1666a685bdf_0_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62" name="Google Shape;662;g1666a685bdf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601" y="1119600"/>
            <a:ext cx="6992801" cy="396687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666a685bdf_0_96"/>
          <p:cNvSpPr txBox="1"/>
          <p:nvPr/>
        </p:nvSpPr>
        <p:spPr>
          <a:xfrm>
            <a:off x="-48475" y="4950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awaisbajwa.medium.com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noFill/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666a685bdf_0_113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Taxonomy of AI/ML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9" name="Google Shape;669;g1666a685bdf_0_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70" name="Google Shape;670;g1666a685bdf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688" y="1028375"/>
            <a:ext cx="6938631" cy="411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666a685bdf_0_12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Capabilities and Use Cases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6" name="Google Shape;676;g1666a685bdf_0_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677" name="Google Shape;677;g1666a685bdf_0_121"/>
          <p:cNvGrpSpPr/>
          <p:nvPr/>
        </p:nvGrpSpPr>
        <p:grpSpPr>
          <a:xfrm>
            <a:off x="613684" y="1269228"/>
            <a:ext cx="4342888" cy="3543463"/>
            <a:chOff x="630000" y="1303200"/>
            <a:chExt cx="6504251" cy="5424775"/>
          </a:xfrm>
        </p:grpSpPr>
        <p:pic>
          <p:nvPicPr>
            <p:cNvPr id="678" name="Google Shape;678;g1666a685bdf_0_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0000" y="1303200"/>
              <a:ext cx="6504251" cy="542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g1666a685bdf_0_121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40350" y="6537719"/>
              <a:ext cx="693900" cy="130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" name="Google Shape;680;g1666a685bdf_0_121"/>
          <p:cNvSpPr/>
          <p:nvPr/>
        </p:nvSpPr>
        <p:spPr>
          <a:xfrm>
            <a:off x="5596840" y="958800"/>
            <a:ext cx="528000" cy="5208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g1666a685bdf_0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4719" y="1048438"/>
            <a:ext cx="352255" cy="34156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666a685bdf_0_121"/>
          <p:cNvSpPr/>
          <p:nvPr/>
        </p:nvSpPr>
        <p:spPr>
          <a:xfrm>
            <a:off x="5596840" y="1638641"/>
            <a:ext cx="528000" cy="5208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g1666a685bdf_0_1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6571" y="1776433"/>
            <a:ext cx="168555" cy="24525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666a685bdf_0_121"/>
          <p:cNvSpPr/>
          <p:nvPr/>
        </p:nvSpPr>
        <p:spPr>
          <a:xfrm>
            <a:off x="5596840" y="2318483"/>
            <a:ext cx="528000" cy="5208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g1666a685bdf_0_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2749" y="2435300"/>
            <a:ext cx="296193" cy="287202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1666a685bdf_0_121"/>
          <p:cNvSpPr/>
          <p:nvPr/>
        </p:nvSpPr>
        <p:spPr>
          <a:xfrm>
            <a:off x="5596840" y="2998324"/>
            <a:ext cx="528000" cy="5208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g1666a685bdf_0_1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2749" y="3115142"/>
            <a:ext cx="296193" cy="287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1666a685bdf_0_121"/>
          <p:cNvSpPr/>
          <p:nvPr/>
        </p:nvSpPr>
        <p:spPr>
          <a:xfrm>
            <a:off x="5596840" y="3678165"/>
            <a:ext cx="528000" cy="5208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g1666a685bdf_0_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84728" y="3794983"/>
            <a:ext cx="352236" cy="3415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1666a685bdf_0_121"/>
          <p:cNvSpPr/>
          <p:nvPr/>
        </p:nvSpPr>
        <p:spPr>
          <a:xfrm>
            <a:off x="5596840" y="4358006"/>
            <a:ext cx="528000" cy="5208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g1666a685bdf_0_1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2749" y="4474824"/>
            <a:ext cx="296193" cy="287203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1666a685bdf_0_121"/>
          <p:cNvSpPr txBox="1"/>
          <p:nvPr/>
        </p:nvSpPr>
        <p:spPr>
          <a:xfrm>
            <a:off x="6211027" y="1071578"/>
            <a:ext cx="189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666a685bdf_0_121"/>
          <p:cNvSpPr txBox="1"/>
          <p:nvPr/>
        </p:nvSpPr>
        <p:spPr>
          <a:xfrm>
            <a:off x="6211027" y="1751419"/>
            <a:ext cx="275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Recognition / Sound Recognition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666a685bdf_0_121"/>
          <p:cNvSpPr txBox="1"/>
          <p:nvPr/>
        </p:nvSpPr>
        <p:spPr>
          <a:xfrm>
            <a:off x="6211027" y="2431261"/>
            <a:ext cx="275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 / Sentiment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1666a685bdf_0_121"/>
          <p:cNvSpPr txBox="1"/>
          <p:nvPr/>
        </p:nvSpPr>
        <p:spPr>
          <a:xfrm>
            <a:off x="6211027" y="3107062"/>
            <a:ext cx="275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1666a685bdf_0_121"/>
          <p:cNvSpPr txBox="1"/>
          <p:nvPr/>
        </p:nvSpPr>
        <p:spPr>
          <a:xfrm>
            <a:off x="6211027" y="3782864"/>
            <a:ext cx="275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Translation between Languages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1666a685bdf_0_121"/>
          <p:cNvSpPr txBox="1"/>
          <p:nvPr/>
        </p:nvSpPr>
        <p:spPr>
          <a:xfrm>
            <a:off x="6211027" y="4458666"/>
            <a:ext cx="275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Restoration &amp; Transformation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666a685bdf_0_148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Capabilities and Use Cases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3" name="Google Shape;703;g1666a685bdf_0_1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04" name="Google Shape;704;g1666a685bdf_0_148"/>
          <p:cNvSpPr/>
          <p:nvPr/>
        </p:nvSpPr>
        <p:spPr>
          <a:xfrm>
            <a:off x="1823168" y="1106250"/>
            <a:ext cx="6351900" cy="2093700"/>
          </a:xfrm>
          <a:prstGeom prst="rect">
            <a:avLst/>
          </a:prstGeom>
          <a:noFill/>
          <a:ln cap="flat" cmpd="sng" w="19050">
            <a:solidFill>
              <a:srgbClr val="18181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1666a685bdf_0_148"/>
          <p:cNvSpPr txBox="1"/>
          <p:nvPr/>
        </p:nvSpPr>
        <p:spPr>
          <a:xfrm>
            <a:off x="2027574" y="1181619"/>
            <a:ext cx="59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03522D"/>
                </a:solidFill>
                <a:latin typeface="Arial"/>
                <a:ea typeface="Arial"/>
                <a:cs typeface="Arial"/>
                <a:sym typeface="Arial"/>
              </a:rPr>
              <a:t>100,000+</a:t>
            </a:r>
            <a:r>
              <a:rPr b="0" i="1" lang="en-US" sz="1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customers have chosen AWS for AI to improve the quality of healthcare, and more.</a:t>
            </a:r>
            <a:endParaRPr b="0" i="1" sz="1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1666a685bdf_0_148"/>
          <p:cNvSpPr txBox="1"/>
          <p:nvPr/>
        </p:nvSpPr>
        <p:spPr>
          <a:xfrm>
            <a:off x="2641014" y="2757242"/>
            <a:ext cx="16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Increase in Team Productivity</a:t>
            </a:r>
            <a:endParaRPr b="0" i="1" sz="8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1666a685bdf_0_148"/>
          <p:cNvSpPr txBox="1"/>
          <p:nvPr/>
        </p:nvSpPr>
        <p:spPr>
          <a:xfrm>
            <a:off x="2641023" y="1554621"/>
            <a:ext cx="5329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AWS’ pre-trained AI Services offer ready-made intelligence for your applications and workflows. Get started by powering your applications in minutes: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machine learning knowledge required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g1666a685bdf_0_148"/>
          <p:cNvPicPr preferRelativeResize="0"/>
          <p:nvPr/>
        </p:nvPicPr>
        <p:blipFill rotWithShape="1">
          <a:blip r:embed="rId3">
            <a:alphaModFix/>
          </a:blip>
          <a:srcRect b="0" l="13649" r="20119" t="0"/>
          <a:stretch/>
        </p:blipFill>
        <p:spPr>
          <a:xfrm>
            <a:off x="1064025" y="1429800"/>
            <a:ext cx="1479900" cy="144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9" name="Google Shape;709;g1666a685bdf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2407" y="2492136"/>
            <a:ext cx="874852" cy="28489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1666a685bdf_0_148"/>
          <p:cNvSpPr txBox="1"/>
          <p:nvPr/>
        </p:nvSpPr>
        <p:spPr>
          <a:xfrm>
            <a:off x="4524488" y="2757242"/>
            <a:ext cx="16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Reduction in Processing Time</a:t>
            </a:r>
            <a:endParaRPr b="0" i="1" sz="8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1666a685bdf_0_148"/>
          <p:cNvSpPr txBox="1"/>
          <p:nvPr/>
        </p:nvSpPr>
        <p:spPr>
          <a:xfrm>
            <a:off x="6352998" y="2757242"/>
            <a:ext cx="16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Deep Learning projects have better prediction rates</a:t>
            </a:r>
            <a:endParaRPr b="0" i="1" sz="8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g1666a685bdf_0_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947" y="2508883"/>
            <a:ext cx="897748" cy="28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1666a685bdf_0_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1905" y="2492136"/>
            <a:ext cx="999831" cy="28489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1666a685bdf_0_148"/>
          <p:cNvSpPr/>
          <p:nvPr/>
        </p:nvSpPr>
        <p:spPr>
          <a:xfrm>
            <a:off x="968850" y="3450150"/>
            <a:ext cx="7206300" cy="549300"/>
          </a:xfrm>
          <a:prstGeom prst="rect">
            <a:avLst/>
          </a:prstGeom>
          <a:noFill/>
          <a:ln cap="flat" cmpd="sng" w="19050">
            <a:solidFill>
              <a:srgbClr val="18181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1666a685bdf_0_148"/>
          <p:cNvSpPr txBox="1"/>
          <p:nvPr/>
        </p:nvSpPr>
        <p:spPr>
          <a:xfrm>
            <a:off x="1182526" y="3557355"/>
            <a:ext cx="1242900" cy="323100"/>
          </a:xfrm>
          <a:prstGeom prst="rect">
            <a:avLst/>
          </a:prstGeom>
          <a:noFill/>
          <a:ln cap="flat" cmpd="sng" w="9525">
            <a:solidFill>
              <a:srgbClr val="03522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Amazon Transcribe</a:t>
            </a:r>
            <a:endParaRPr b="0" i="0" sz="9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1666a685bdf_0_148"/>
          <p:cNvSpPr txBox="1"/>
          <p:nvPr/>
        </p:nvSpPr>
        <p:spPr>
          <a:xfrm>
            <a:off x="2527040" y="3557355"/>
            <a:ext cx="1043400" cy="323100"/>
          </a:xfrm>
          <a:prstGeom prst="rect">
            <a:avLst/>
          </a:prstGeom>
          <a:noFill/>
          <a:ln cap="flat" cmpd="sng" w="9525">
            <a:solidFill>
              <a:srgbClr val="03522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Amazon Polly</a:t>
            </a:r>
            <a:endParaRPr b="0" i="0" sz="9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1666a685bdf_0_148"/>
          <p:cNvSpPr txBox="1"/>
          <p:nvPr/>
        </p:nvSpPr>
        <p:spPr>
          <a:xfrm>
            <a:off x="3672014" y="3557355"/>
            <a:ext cx="1479900" cy="32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3522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B5394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Comprehend</a:t>
            </a:r>
            <a:endParaRPr b="0" i="0" sz="9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1666a685bdf_0_148"/>
          <p:cNvSpPr txBox="1"/>
          <p:nvPr/>
        </p:nvSpPr>
        <p:spPr>
          <a:xfrm>
            <a:off x="5253379" y="3557355"/>
            <a:ext cx="1362000" cy="323100"/>
          </a:xfrm>
          <a:prstGeom prst="rect">
            <a:avLst/>
          </a:prstGeom>
          <a:noFill/>
          <a:ln cap="flat" cmpd="sng" w="9525">
            <a:solidFill>
              <a:srgbClr val="03522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Amazon Rekognition</a:t>
            </a:r>
            <a:endParaRPr b="0" i="0" sz="9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1666a685bdf_0_148"/>
          <p:cNvSpPr txBox="1"/>
          <p:nvPr/>
        </p:nvSpPr>
        <p:spPr>
          <a:xfrm>
            <a:off x="6717014" y="3557355"/>
            <a:ext cx="1244400" cy="323100"/>
          </a:xfrm>
          <a:prstGeom prst="rect">
            <a:avLst/>
          </a:prstGeom>
          <a:noFill/>
          <a:ln cap="flat" cmpd="sng" w="9525">
            <a:solidFill>
              <a:srgbClr val="03522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Amazon Translate</a:t>
            </a:r>
            <a:endParaRPr b="0" i="0" sz="9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1666a685bdf_0_148"/>
          <p:cNvSpPr txBox="1"/>
          <p:nvPr/>
        </p:nvSpPr>
        <p:spPr>
          <a:xfrm>
            <a:off x="2865727" y="4678575"/>
            <a:ext cx="35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sng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https://ai-service-demos.go-aws.com/</a:t>
            </a:r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666a685bdf_0_19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Capabilities and Use Cases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6" name="Google Shape;726;g1666a685bdf_0_1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27" name="Google Shape;727;g1666a685bdf_0_191"/>
          <p:cNvSpPr/>
          <p:nvPr/>
        </p:nvSpPr>
        <p:spPr>
          <a:xfrm>
            <a:off x="1823168" y="1106250"/>
            <a:ext cx="6351900" cy="2093700"/>
          </a:xfrm>
          <a:prstGeom prst="rect">
            <a:avLst/>
          </a:prstGeom>
          <a:noFill/>
          <a:ln cap="flat" cmpd="sng" w="19050">
            <a:solidFill>
              <a:srgbClr val="18181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1666a685bdf_0_191"/>
          <p:cNvSpPr txBox="1"/>
          <p:nvPr/>
        </p:nvSpPr>
        <p:spPr>
          <a:xfrm>
            <a:off x="2027574" y="1181619"/>
            <a:ext cx="59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83333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8181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Ham-or-Spam - </a:t>
            </a:r>
            <a:r>
              <a:rPr b="0" i="1" lang="en-US" sz="1100" u="none" cap="none" strike="noStrike">
                <a:solidFill>
                  <a:srgbClr val="18181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An Intelligent spam filtering System</a:t>
            </a:r>
            <a:endParaRPr b="1" i="1" sz="1100" u="none" cap="none" strike="noStrike">
              <a:solidFill>
                <a:srgbClr val="0352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1666a685bdf_0_191"/>
          <p:cNvSpPr txBox="1"/>
          <p:nvPr/>
        </p:nvSpPr>
        <p:spPr>
          <a:xfrm>
            <a:off x="2641023" y="1707021"/>
            <a:ext cx="5329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Ham-or-Spam is system which is used to classify the mails or messages or texts in two classes i.e. Ham or Spam.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1666a685bdf_0_191"/>
          <p:cNvSpPr txBox="1"/>
          <p:nvPr/>
        </p:nvSpPr>
        <p:spPr>
          <a:xfrm>
            <a:off x="2865727" y="4678575"/>
            <a:ext cx="355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sng" cap="none" strike="noStrike">
                <a:solidFill>
                  <a:srgbClr val="EA008A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https://ham-or-spam.herokuapp.com/</a:t>
            </a:r>
            <a:endParaRPr b="0" i="1" sz="1100" u="none" cap="none" strike="noStrike">
              <a:solidFill>
                <a:srgbClr val="EA00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g1666a685bdf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425" y="1391100"/>
            <a:ext cx="1559400" cy="1524000"/>
          </a:xfrm>
          <a:prstGeom prst="ellipse">
            <a:avLst/>
          </a:prstGeom>
          <a:noFill/>
          <a:ln cap="flat" cmpd="sng" w="9525">
            <a:solidFill>
              <a:srgbClr val="18181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2" name="Google Shape;732;g1666a685bdf_0_191"/>
          <p:cNvSpPr txBox="1"/>
          <p:nvPr/>
        </p:nvSpPr>
        <p:spPr>
          <a:xfrm>
            <a:off x="2292525" y="2690688"/>
            <a:ext cx="541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According to Statista, globally </a:t>
            </a:r>
            <a:r>
              <a:rPr b="1" i="1" lang="en-US" sz="100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45.1%</a:t>
            </a:r>
            <a:r>
              <a:rPr b="0" i="1" lang="en-US" sz="100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percentage of total email traffic were spam in 2021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66a685bdf_0_21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Capabilities and Use Cases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8" name="Google Shape;738;g1666a685bdf_0_2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739" name="Google Shape;739;g1666a685bdf_0_216"/>
          <p:cNvPicPr preferRelativeResize="0"/>
          <p:nvPr/>
        </p:nvPicPr>
        <p:blipFill rotWithShape="1">
          <a:blip r:embed="rId3">
            <a:alphaModFix/>
          </a:blip>
          <a:srcRect b="0" l="57300" r="5236" t="0"/>
          <a:stretch/>
        </p:blipFill>
        <p:spPr>
          <a:xfrm>
            <a:off x="5661816" y="1837212"/>
            <a:ext cx="3205185" cy="256090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666a685bdf_0_216"/>
          <p:cNvSpPr txBox="1"/>
          <p:nvPr/>
        </p:nvSpPr>
        <p:spPr>
          <a:xfrm>
            <a:off x="613700" y="1028387"/>
            <a:ext cx="72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Artificial Intelligence can improve the process of Hiring/Recruiting significantly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" name="Google Shape;741;g1666a685bdf_0_216"/>
          <p:cNvCxnSpPr/>
          <p:nvPr/>
        </p:nvCxnSpPr>
        <p:spPr>
          <a:xfrm flipH="1" rot="10800000">
            <a:off x="668546" y="1322860"/>
            <a:ext cx="5307600" cy="23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2" name="Google Shape;742;g1666a685bdf_0_216"/>
          <p:cNvSpPr txBox="1"/>
          <p:nvPr/>
        </p:nvSpPr>
        <p:spPr>
          <a:xfrm>
            <a:off x="613701" y="1603325"/>
            <a:ext cx="40758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990028"/>
              </a:buClr>
              <a:buSzPts val="1600"/>
              <a:buFont typeface="Arial"/>
              <a:buChar char="●"/>
            </a:pPr>
            <a:r>
              <a:rPr b="1" i="0" lang="en-US" sz="12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Establishing a fair recruitment process</a:t>
            </a:r>
            <a:endParaRPr b="1" i="0" sz="12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990028"/>
              </a:buClr>
              <a:buSzPts val="1600"/>
              <a:buFont typeface="Arial"/>
              <a:buChar char="●"/>
            </a:pPr>
            <a:r>
              <a:rPr b="1" i="0" lang="en-US" sz="12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Reducing errors in recruitment Process</a:t>
            </a:r>
            <a:endParaRPr b="1" i="0" sz="12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990028"/>
              </a:buClr>
              <a:buSzPts val="1600"/>
              <a:buFont typeface="Arial"/>
              <a:buChar char="●"/>
            </a:pPr>
            <a:r>
              <a:rPr b="1" i="0" lang="en-US" sz="12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Enabling better assessments</a:t>
            </a:r>
            <a:endParaRPr b="1" i="0" sz="12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990028"/>
              </a:buClr>
              <a:buSzPts val="1600"/>
              <a:buFont typeface="Arial"/>
              <a:buChar char="●"/>
            </a:pPr>
            <a:r>
              <a:rPr b="1" i="0" lang="en-US" sz="12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Increasing the use of analytics and metrics</a:t>
            </a:r>
            <a:endParaRPr b="1" i="0" sz="12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990028"/>
              </a:buClr>
              <a:buSzPts val="1600"/>
              <a:buFont typeface="Arial"/>
              <a:buChar char="●"/>
            </a:pPr>
            <a:r>
              <a:rPr b="1" i="0" lang="en-US" sz="12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Making the process faster and more efficient</a:t>
            </a:r>
            <a:endParaRPr b="1" i="0" sz="12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Hello...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8" name="Google Shape;4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00002">
            <a:off x="747148" y="-524474"/>
            <a:ext cx="4697753" cy="502631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"/>
          <p:cNvSpPr txBox="1"/>
          <p:nvPr>
            <p:ph idx="1" type="body"/>
          </p:nvPr>
        </p:nvSpPr>
        <p:spPr>
          <a:xfrm rot="300199">
            <a:off x="918607" y="2605084"/>
            <a:ext cx="4234435" cy="1545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000">
                <a:solidFill>
                  <a:schemeClr val="accent1"/>
                </a:solidFill>
              </a:rPr>
              <a:t>Has</a:t>
            </a:r>
            <a:r>
              <a:rPr lang="en-US" sz="3000">
                <a:solidFill>
                  <a:schemeClr val="accent1"/>
                </a:solidFill>
              </a:rPr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900"/>
              <a:t>I am a</a:t>
            </a:r>
            <a:r>
              <a:rPr lang="en-US" sz="1900">
                <a:solidFill>
                  <a:schemeClr val="dk1"/>
                </a:solidFill>
              </a:rPr>
              <a:t> trainer with DevelopIntelligenc</a:t>
            </a:r>
            <a:r>
              <a:rPr lang="en-US" sz="1900"/>
              <a:t>e</a:t>
            </a:r>
            <a:r>
              <a:rPr lang="en-US" sz="1900">
                <a:solidFill>
                  <a:schemeClr val="dk1"/>
                </a:solidFill>
              </a:rPr>
              <a:t>, </a:t>
            </a:r>
            <a:br>
              <a:rPr lang="en-US" sz="1900">
                <a:solidFill>
                  <a:schemeClr val="dk1"/>
                </a:solidFill>
              </a:rPr>
            </a:br>
            <a:r>
              <a:rPr lang="en-US" sz="1900">
                <a:solidFill>
                  <a:schemeClr val="dk1"/>
                </a:solidFill>
              </a:rPr>
              <a:t>a Pluralsight Company.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90" name="Google Shape;490;p2"/>
          <p:cNvSpPr txBox="1"/>
          <p:nvPr>
            <p:ph idx="1" type="body"/>
          </p:nvPr>
        </p:nvSpPr>
        <p:spPr>
          <a:xfrm>
            <a:off x="5874200" y="1419352"/>
            <a:ext cx="29928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/>
              <a:t>A Data Science - Head with ample experience dealing with real world data analysis problems which require Machine learning and/or AI  solutions</a:t>
            </a:r>
            <a:endParaRPr/>
          </a:p>
        </p:txBody>
      </p:sp>
      <p:sp>
        <p:nvSpPr>
          <p:cNvPr id="491" name="Google Shape;491;p2"/>
          <p:cNvSpPr txBox="1"/>
          <p:nvPr/>
        </p:nvSpPr>
        <p:spPr>
          <a:xfrm>
            <a:off x="6360750" y="723202"/>
            <a:ext cx="174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About me...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666a685bdf_0_23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Types of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g1666a685bdf_0_2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49" name="Google Shape;749;g1666a685bdf_0_231"/>
          <p:cNvSpPr/>
          <p:nvPr/>
        </p:nvSpPr>
        <p:spPr>
          <a:xfrm>
            <a:off x="1082349" y="2354107"/>
            <a:ext cx="5491800" cy="17955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1666a685bdf_0_231"/>
          <p:cNvSpPr/>
          <p:nvPr/>
        </p:nvSpPr>
        <p:spPr>
          <a:xfrm>
            <a:off x="3665113" y="1181725"/>
            <a:ext cx="1878000" cy="42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51" name="Google Shape;751;g1666a685bdf_0_231"/>
          <p:cNvCxnSpPr/>
          <p:nvPr/>
        </p:nvCxnSpPr>
        <p:spPr>
          <a:xfrm flipH="1" rot="10800000">
            <a:off x="1534367" y="1773789"/>
            <a:ext cx="3086400" cy="120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52" name="Google Shape;752;g1666a685bdf_0_231"/>
          <p:cNvCxnSpPr/>
          <p:nvPr/>
        </p:nvCxnSpPr>
        <p:spPr>
          <a:xfrm>
            <a:off x="4604214" y="1604794"/>
            <a:ext cx="6900" cy="1986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53" name="Google Shape;753;g1666a685bdf_0_231"/>
          <p:cNvCxnSpPr/>
          <p:nvPr/>
        </p:nvCxnSpPr>
        <p:spPr>
          <a:xfrm flipH="1">
            <a:off x="1532867" y="1777736"/>
            <a:ext cx="1500" cy="3765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54" name="Google Shape;754;g1666a685bdf_0_231"/>
          <p:cNvSpPr/>
          <p:nvPr/>
        </p:nvSpPr>
        <p:spPr>
          <a:xfrm>
            <a:off x="789712" y="2154233"/>
            <a:ext cx="1487700" cy="423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Supervised</a:t>
            </a:r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55" name="Google Shape;755;g1666a685bdf_0_231"/>
          <p:cNvCxnSpPr/>
          <p:nvPr/>
        </p:nvCxnSpPr>
        <p:spPr>
          <a:xfrm flipH="1">
            <a:off x="3825192" y="2362649"/>
            <a:ext cx="600" cy="1789500"/>
          </a:xfrm>
          <a:prstGeom prst="straightConnector1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756" name="Google Shape;756;g1666a685bdf_0_231"/>
          <p:cNvGrpSpPr/>
          <p:nvPr/>
        </p:nvGrpSpPr>
        <p:grpSpPr>
          <a:xfrm>
            <a:off x="3094675" y="2956384"/>
            <a:ext cx="659152" cy="565277"/>
            <a:chOff x="3423125" y="2940300"/>
            <a:chExt cx="987050" cy="873825"/>
          </a:xfrm>
        </p:grpSpPr>
        <p:sp>
          <p:nvSpPr>
            <p:cNvPr id="757" name="Google Shape;757;g1666a685bdf_0_231"/>
            <p:cNvSpPr/>
            <p:nvPr/>
          </p:nvSpPr>
          <p:spPr>
            <a:xfrm>
              <a:off x="3423125" y="3093750"/>
              <a:ext cx="282300" cy="273900"/>
            </a:xfrm>
            <a:prstGeom prst="ellipse">
              <a:avLst/>
            </a:prstGeom>
            <a:noFill/>
            <a:ln cap="flat" cmpd="sng" w="9525">
              <a:solidFill>
                <a:srgbClr val="29BA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1666a685bdf_0_231"/>
            <p:cNvSpPr/>
            <p:nvPr/>
          </p:nvSpPr>
          <p:spPr>
            <a:xfrm>
              <a:off x="3775500" y="2940300"/>
              <a:ext cx="282300" cy="273900"/>
            </a:xfrm>
            <a:prstGeom prst="ellipse">
              <a:avLst/>
            </a:prstGeom>
            <a:noFill/>
            <a:ln cap="flat" cmpd="sng" w="9525">
              <a:solidFill>
                <a:srgbClr val="29BA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1666a685bdf_0_231"/>
            <p:cNvSpPr/>
            <p:nvPr/>
          </p:nvSpPr>
          <p:spPr>
            <a:xfrm>
              <a:off x="4127875" y="3093750"/>
              <a:ext cx="282300" cy="273900"/>
            </a:xfrm>
            <a:prstGeom prst="ellipse">
              <a:avLst/>
            </a:prstGeom>
            <a:noFill/>
            <a:ln cap="flat" cmpd="sng" w="9525">
              <a:solidFill>
                <a:srgbClr val="29BA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1666a685bdf_0_231"/>
            <p:cNvSpPr/>
            <p:nvPr/>
          </p:nvSpPr>
          <p:spPr>
            <a:xfrm>
              <a:off x="3775500" y="3540225"/>
              <a:ext cx="282300" cy="273900"/>
            </a:xfrm>
            <a:prstGeom prst="ellipse">
              <a:avLst/>
            </a:prstGeom>
            <a:noFill/>
            <a:ln cap="flat" cmpd="sng" w="9525">
              <a:solidFill>
                <a:srgbClr val="0352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1" name="Google Shape;761;g1666a685bdf_0_231"/>
            <p:cNvCxnSpPr>
              <a:stCxn id="759" idx="3"/>
              <a:endCxn id="760" idx="7"/>
            </p:cNvCxnSpPr>
            <p:nvPr/>
          </p:nvCxnSpPr>
          <p:spPr>
            <a:xfrm flipH="1">
              <a:off x="4016517" y="3327538"/>
              <a:ext cx="152700" cy="252900"/>
            </a:xfrm>
            <a:prstGeom prst="straightConnector1">
              <a:avLst/>
            </a:prstGeom>
            <a:noFill/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2" name="Google Shape;762;g1666a685bdf_0_231"/>
            <p:cNvCxnSpPr>
              <a:stCxn id="757" idx="5"/>
              <a:endCxn id="760" idx="1"/>
            </p:cNvCxnSpPr>
            <p:nvPr/>
          </p:nvCxnSpPr>
          <p:spPr>
            <a:xfrm>
              <a:off x="3664083" y="3327538"/>
              <a:ext cx="152700" cy="252900"/>
            </a:xfrm>
            <a:prstGeom prst="straightConnector1">
              <a:avLst/>
            </a:prstGeom>
            <a:noFill/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3" name="Google Shape;763;g1666a685bdf_0_231"/>
            <p:cNvCxnSpPr>
              <a:stCxn id="758" idx="4"/>
              <a:endCxn id="760" idx="0"/>
            </p:cNvCxnSpPr>
            <p:nvPr/>
          </p:nvCxnSpPr>
          <p:spPr>
            <a:xfrm>
              <a:off x="3916650" y="3214200"/>
              <a:ext cx="0" cy="326100"/>
            </a:xfrm>
            <a:prstGeom prst="straightConnector1">
              <a:avLst/>
            </a:prstGeom>
            <a:noFill/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764" name="Google Shape;764;g1666a685bdf_0_231"/>
          <p:cNvSpPr txBox="1"/>
          <p:nvPr/>
        </p:nvSpPr>
        <p:spPr>
          <a:xfrm>
            <a:off x="1145145" y="2901007"/>
            <a:ext cx="187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An algorithm uses training data and feedback from human users to learn the relationship between given inputs and a given output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g1666a685bdf_0_231"/>
          <p:cNvSpPr txBox="1"/>
          <p:nvPr/>
        </p:nvSpPr>
        <p:spPr>
          <a:xfrm>
            <a:off x="1087076" y="2699475"/>
            <a:ext cx="213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Supervised Learning?</a:t>
            </a:r>
            <a:endParaRPr b="1" i="0" sz="10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6" name="Google Shape;766;g1666a685bdf_0_231"/>
          <p:cNvSpPr txBox="1"/>
          <p:nvPr/>
        </p:nvSpPr>
        <p:spPr>
          <a:xfrm>
            <a:off x="3881501" y="2564046"/>
            <a:ext cx="2550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Step 1.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 Label input data that defines output variables.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Step 2.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 Train the algorithm on the data to find the connection between input variables and output.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Step 3.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 Once training is complete, apply the algorithm to new data.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Google Shape;767;g1666a685bdf_0_231"/>
          <p:cNvSpPr txBox="1"/>
          <p:nvPr/>
        </p:nvSpPr>
        <p:spPr>
          <a:xfrm>
            <a:off x="3823423" y="2362522"/>
            <a:ext cx="213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How it works?</a:t>
            </a:r>
            <a:endParaRPr b="1" i="0" sz="10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668732332e_0_19"/>
          <p:cNvSpPr/>
          <p:nvPr/>
        </p:nvSpPr>
        <p:spPr>
          <a:xfrm>
            <a:off x="2450900" y="2379825"/>
            <a:ext cx="5817600" cy="17955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1668732332e_0_1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Types of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4" name="Google Shape;774;g1668732332e_0_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75" name="Google Shape;775;g1668732332e_0_19"/>
          <p:cNvSpPr/>
          <p:nvPr/>
        </p:nvSpPr>
        <p:spPr>
          <a:xfrm>
            <a:off x="3665113" y="1181725"/>
            <a:ext cx="1878000" cy="42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76" name="Google Shape;776;g1668732332e_0_19"/>
          <p:cNvCxnSpPr/>
          <p:nvPr/>
        </p:nvCxnSpPr>
        <p:spPr>
          <a:xfrm flipH="1" rot="10800000">
            <a:off x="1534367" y="1773789"/>
            <a:ext cx="3086400" cy="120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77" name="Google Shape;777;g1668732332e_0_19"/>
          <p:cNvCxnSpPr/>
          <p:nvPr/>
        </p:nvCxnSpPr>
        <p:spPr>
          <a:xfrm>
            <a:off x="4604214" y="1604794"/>
            <a:ext cx="6900" cy="1986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78" name="Google Shape;778;g1668732332e_0_19"/>
          <p:cNvCxnSpPr/>
          <p:nvPr/>
        </p:nvCxnSpPr>
        <p:spPr>
          <a:xfrm flipH="1">
            <a:off x="1532867" y="1777736"/>
            <a:ext cx="1500" cy="3765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79" name="Google Shape;779;g1668732332e_0_19"/>
          <p:cNvSpPr/>
          <p:nvPr/>
        </p:nvSpPr>
        <p:spPr>
          <a:xfrm>
            <a:off x="789712" y="2154233"/>
            <a:ext cx="1487700" cy="42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Supervised</a:t>
            </a:r>
            <a:endParaRPr b="1" i="0" sz="1400" u="none" cap="none" strike="noStrike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0" name="Google Shape;780;g1668732332e_0_19"/>
          <p:cNvSpPr/>
          <p:nvPr/>
        </p:nvSpPr>
        <p:spPr>
          <a:xfrm>
            <a:off x="3863825" y="2154225"/>
            <a:ext cx="1487700" cy="423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Unsupervised</a:t>
            </a:r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81" name="Google Shape;781;g1668732332e_0_19"/>
          <p:cNvCxnSpPr/>
          <p:nvPr/>
        </p:nvCxnSpPr>
        <p:spPr>
          <a:xfrm flipH="1">
            <a:off x="4603367" y="1773811"/>
            <a:ext cx="1500" cy="3765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2" name="Google Shape;782;g1668732332e_0_19"/>
          <p:cNvCxnSpPr/>
          <p:nvPr/>
        </p:nvCxnSpPr>
        <p:spPr>
          <a:xfrm flipH="1">
            <a:off x="5611100" y="2372175"/>
            <a:ext cx="11400" cy="1813500"/>
          </a:xfrm>
          <a:prstGeom prst="straightConnector1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83" name="Google Shape;783;g1668732332e_0_19"/>
          <p:cNvSpPr txBox="1"/>
          <p:nvPr/>
        </p:nvSpPr>
        <p:spPr>
          <a:xfrm>
            <a:off x="2465275" y="2657350"/>
            <a:ext cx="251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Unsupervised Learning?</a:t>
            </a:r>
            <a:endParaRPr b="1" i="0" sz="10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4" name="Google Shape;784;g1668732332e_0_19"/>
          <p:cNvSpPr txBox="1"/>
          <p:nvPr/>
        </p:nvSpPr>
        <p:spPr>
          <a:xfrm>
            <a:off x="2535750" y="2935150"/>
            <a:ext cx="200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It is more exploratory in nature. An algorithm explores relationships in input data without being provided an explicit output variable.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5" name="Google Shape;785;g1668732332e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547" y="2956587"/>
            <a:ext cx="927800" cy="799662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1668732332e_0_19"/>
          <p:cNvSpPr txBox="1"/>
          <p:nvPr/>
        </p:nvSpPr>
        <p:spPr>
          <a:xfrm>
            <a:off x="5740975" y="2861625"/>
            <a:ext cx="245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Step 1.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 receives unlabeled data.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Step 2.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 It infers the schema from the data.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Step 3.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 The algorithm identifies groups of data that exhibit similar behavior.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7" name="Google Shape;787;g1668732332e_0_19"/>
          <p:cNvSpPr txBox="1"/>
          <p:nvPr/>
        </p:nvSpPr>
        <p:spPr>
          <a:xfrm>
            <a:off x="5670500" y="2583825"/>
            <a:ext cx="278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How it works?</a:t>
            </a:r>
            <a:endParaRPr b="1" i="0" sz="10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68732332e_0_82"/>
          <p:cNvSpPr/>
          <p:nvPr/>
        </p:nvSpPr>
        <p:spPr>
          <a:xfrm>
            <a:off x="6158525" y="2360750"/>
            <a:ext cx="2579100" cy="24561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1668732332e_0_8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Types of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4" name="Google Shape;794;g1668732332e_0_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95" name="Google Shape;795;g1668732332e_0_82"/>
          <p:cNvSpPr/>
          <p:nvPr/>
        </p:nvSpPr>
        <p:spPr>
          <a:xfrm>
            <a:off x="3665113" y="1181725"/>
            <a:ext cx="1878000" cy="42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96" name="Google Shape;796;g1668732332e_0_82"/>
          <p:cNvCxnSpPr/>
          <p:nvPr/>
        </p:nvCxnSpPr>
        <p:spPr>
          <a:xfrm flipH="1" rot="10800000">
            <a:off x="1534367" y="1773789"/>
            <a:ext cx="3086400" cy="120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7" name="Google Shape;797;g1668732332e_0_82"/>
          <p:cNvCxnSpPr/>
          <p:nvPr/>
        </p:nvCxnSpPr>
        <p:spPr>
          <a:xfrm>
            <a:off x="4604214" y="1604794"/>
            <a:ext cx="6900" cy="1986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8" name="Google Shape;798;g1668732332e_0_82"/>
          <p:cNvCxnSpPr/>
          <p:nvPr/>
        </p:nvCxnSpPr>
        <p:spPr>
          <a:xfrm flipH="1">
            <a:off x="1532867" y="1777736"/>
            <a:ext cx="1500" cy="3765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99" name="Google Shape;799;g1668732332e_0_82"/>
          <p:cNvSpPr/>
          <p:nvPr/>
        </p:nvSpPr>
        <p:spPr>
          <a:xfrm>
            <a:off x="789712" y="2154233"/>
            <a:ext cx="1487700" cy="42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Supervised</a:t>
            </a:r>
            <a:endParaRPr b="1" i="0" sz="1400" u="none" cap="none" strike="noStrike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0" name="Google Shape;800;g1668732332e_0_82"/>
          <p:cNvSpPr/>
          <p:nvPr/>
        </p:nvSpPr>
        <p:spPr>
          <a:xfrm>
            <a:off x="3863825" y="2154225"/>
            <a:ext cx="1487700" cy="42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Unsupervised</a:t>
            </a:r>
            <a:endParaRPr b="1" i="0" sz="1400" u="none" cap="none" strike="noStrike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01" name="Google Shape;801;g1668732332e_0_82"/>
          <p:cNvCxnSpPr/>
          <p:nvPr/>
        </p:nvCxnSpPr>
        <p:spPr>
          <a:xfrm flipH="1">
            <a:off x="4603367" y="1773811"/>
            <a:ext cx="1500" cy="3765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02" name="Google Shape;802;g1668732332e_0_82"/>
          <p:cNvCxnSpPr/>
          <p:nvPr/>
        </p:nvCxnSpPr>
        <p:spPr>
          <a:xfrm flipH="1" rot="10800000">
            <a:off x="4603367" y="1758064"/>
            <a:ext cx="3086400" cy="120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03" name="Google Shape;803;g1668732332e_0_82"/>
          <p:cNvCxnSpPr/>
          <p:nvPr/>
        </p:nvCxnSpPr>
        <p:spPr>
          <a:xfrm flipH="1">
            <a:off x="7680967" y="1773811"/>
            <a:ext cx="1500" cy="376500"/>
          </a:xfrm>
          <a:prstGeom prst="straightConnector1">
            <a:avLst/>
          </a:prstGeom>
          <a:noFill/>
          <a:ln cap="flat" cmpd="sng" w="19050">
            <a:solidFill>
              <a:srgbClr val="575757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04" name="Google Shape;804;g1668732332e_0_82"/>
          <p:cNvSpPr/>
          <p:nvPr/>
        </p:nvSpPr>
        <p:spPr>
          <a:xfrm>
            <a:off x="6937950" y="2168925"/>
            <a:ext cx="1487700" cy="393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Reinforcement</a:t>
            </a:r>
            <a:endParaRPr b="1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5" name="Google Shape;805;g1668732332e_0_82"/>
          <p:cNvSpPr/>
          <p:nvPr/>
        </p:nvSpPr>
        <p:spPr>
          <a:xfrm>
            <a:off x="3579425" y="2759925"/>
            <a:ext cx="2579100" cy="20568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1668732332e_0_82"/>
          <p:cNvSpPr txBox="1"/>
          <p:nvPr/>
        </p:nvSpPr>
        <p:spPr>
          <a:xfrm>
            <a:off x="6236875" y="2869000"/>
            <a:ext cx="230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An algorithm learns to perform a task simply by trying to maximize the rewards it would receive for its actions.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7" name="Google Shape;807;g1668732332e_0_82"/>
          <p:cNvSpPr txBox="1"/>
          <p:nvPr/>
        </p:nvSpPr>
        <p:spPr>
          <a:xfrm>
            <a:off x="6242600" y="2591200"/>
            <a:ext cx="251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Reinforcement Learning?</a:t>
            </a:r>
            <a:endParaRPr b="1" i="0" sz="10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8" name="Google Shape;808;g1668732332e_0_82"/>
          <p:cNvSpPr txBox="1"/>
          <p:nvPr/>
        </p:nvSpPr>
        <p:spPr>
          <a:xfrm>
            <a:off x="3613323" y="3031125"/>
            <a:ext cx="2511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Step 1.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 takes an action affecting the environment.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Step 2.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 It receives a reward if the action brings the 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m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achine a step closer to max. available reward. 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Step 3.</a:t>
            </a:r>
            <a:r>
              <a:rPr b="0" i="1" lang="en-US" sz="8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 The algorithm optimizes for the best series of actions by correcting itself over time. </a:t>
            </a:r>
            <a:endParaRPr b="0" i="1" sz="8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9" name="Google Shape;809;g1668732332e_0_82"/>
          <p:cNvSpPr txBox="1"/>
          <p:nvPr/>
        </p:nvSpPr>
        <p:spPr>
          <a:xfrm>
            <a:off x="3588913" y="2731838"/>
            <a:ext cx="282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575757"/>
                </a:solidFill>
                <a:latin typeface="Trebuchet MS"/>
                <a:ea typeface="Trebuchet MS"/>
                <a:cs typeface="Trebuchet MS"/>
                <a:sym typeface="Trebuchet MS"/>
              </a:rPr>
              <a:t>How it Works?</a:t>
            </a:r>
            <a:endParaRPr b="1" i="0" sz="1000" u="none" cap="none" strike="noStrike">
              <a:solidFill>
                <a:srgbClr val="5757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10" name="Google Shape;810;g1668732332e_0_82"/>
          <p:cNvGrpSpPr/>
          <p:nvPr/>
        </p:nvGrpSpPr>
        <p:grpSpPr>
          <a:xfrm>
            <a:off x="6466240" y="3751013"/>
            <a:ext cx="1963673" cy="930639"/>
            <a:chOff x="613688" y="3393163"/>
            <a:chExt cx="2196012" cy="1061525"/>
          </a:xfrm>
        </p:grpSpPr>
        <p:cxnSp>
          <p:nvCxnSpPr>
            <p:cNvPr id="811" name="Google Shape;811;g1668732332e_0_82"/>
            <p:cNvCxnSpPr>
              <a:endCxn id="812" idx="1"/>
            </p:cNvCxnSpPr>
            <p:nvPr/>
          </p:nvCxnSpPr>
          <p:spPr>
            <a:xfrm flipH="1" rot="10800000">
              <a:off x="990950" y="3530113"/>
              <a:ext cx="188400" cy="4200"/>
            </a:xfrm>
            <a:prstGeom prst="straightConnector1">
              <a:avLst/>
            </a:prstGeom>
            <a:noFill/>
            <a:ln cap="flat" cmpd="sng" w="9525">
              <a:solidFill>
                <a:srgbClr val="29BA7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12" name="Google Shape;812;g1668732332e_0_82"/>
            <p:cNvSpPr/>
            <p:nvPr/>
          </p:nvSpPr>
          <p:spPr>
            <a:xfrm>
              <a:off x="1179350" y="3393163"/>
              <a:ext cx="1140900" cy="273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Algorithms</a:t>
              </a:r>
              <a:endParaRPr b="1" i="0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3" name="Google Shape;813;g1668732332e_0_82"/>
            <p:cNvSpPr/>
            <p:nvPr/>
          </p:nvSpPr>
          <p:spPr>
            <a:xfrm>
              <a:off x="1179350" y="4180788"/>
              <a:ext cx="1140900" cy="2739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Environment</a:t>
              </a:r>
              <a:endParaRPr b="1" i="0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814" name="Google Shape;814;g1668732332e_0_82"/>
            <p:cNvCxnSpPr>
              <a:stCxn id="813" idx="1"/>
              <a:endCxn id="812" idx="1"/>
            </p:cNvCxnSpPr>
            <p:nvPr/>
          </p:nvCxnSpPr>
          <p:spPr>
            <a:xfrm flipH="1" rot="10800000">
              <a:off x="1179350" y="3530238"/>
              <a:ext cx="600" cy="787500"/>
            </a:xfrm>
            <a:prstGeom prst="bentConnector3">
              <a:avLst>
                <a:gd fmla="val 1952350558" name="adj1"/>
              </a:avLst>
            </a:prstGeom>
            <a:noFill/>
            <a:ln cap="flat" cmpd="sng" w="9525">
              <a:solidFill>
                <a:srgbClr val="99002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15" name="Google Shape;815;g1668732332e_0_82"/>
            <p:cNvCxnSpPr>
              <a:stCxn id="813" idx="1"/>
            </p:cNvCxnSpPr>
            <p:nvPr/>
          </p:nvCxnSpPr>
          <p:spPr>
            <a:xfrm rot="10800000">
              <a:off x="826250" y="3440238"/>
              <a:ext cx="353100" cy="877500"/>
            </a:xfrm>
            <a:prstGeom prst="bentConnector2">
              <a:avLst/>
            </a:prstGeom>
            <a:noFill/>
            <a:ln cap="flat" cmpd="sng" w="9525">
              <a:solidFill>
                <a:srgbClr val="99002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6" name="Google Shape;816;g1668732332e_0_82"/>
            <p:cNvCxnSpPr/>
            <p:nvPr/>
          </p:nvCxnSpPr>
          <p:spPr>
            <a:xfrm>
              <a:off x="814550" y="3434413"/>
              <a:ext cx="317700" cy="0"/>
            </a:xfrm>
            <a:prstGeom prst="straightConnector1">
              <a:avLst/>
            </a:prstGeom>
            <a:noFill/>
            <a:ln cap="flat" cmpd="sng" w="9525">
              <a:solidFill>
                <a:srgbClr val="99002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17" name="Google Shape;817;g1668732332e_0_82"/>
            <p:cNvSpPr txBox="1"/>
            <p:nvPr/>
          </p:nvSpPr>
          <p:spPr>
            <a:xfrm rot="5400000">
              <a:off x="2296550" y="3751938"/>
              <a:ext cx="682200" cy="3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ACTION</a:t>
              </a:r>
              <a:endParaRPr b="1" i="0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8" name="Google Shape;818;g1668732332e_0_82"/>
            <p:cNvSpPr txBox="1"/>
            <p:nvPr/>
          </p:nvSpPr>
          <p:spPr>
            <a:xfrm rot="5400000">
              <a:off x="701325" y="3799063"/>
              <a:ext cx="682200" cy="3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REWARD</a:t>
              </a:r>
              <a:endParaRPr b="1" i="0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9" name="Google Shape;819;g1668732332e_0_82"/>
            <p:cNvSpPr txBox="1"/>
            <p:nvPr/>
          </p:nvSpPr>
          <p:spPr>
            <a:xfrm rot="-5400000">
              <a:off x="444638" y="3742513"/>
              <a:ext cx="682200" cy="3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STATE</a:t>
              </a:r>
              <a:endParaRPr b="1" i="0" sz="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820" name="Google Shape;820;g1668732332e_0_82"/>
            <p:cNvCxnSpPr>
              <a:stCxn id="812" idx="3"/>
              <a:endCxn id="813" idx="3"/>
            </p:cNvCxnSpPr>
            <p:nvPr/>
          </p:nvCxnSpPr>
          <p:spPr>
            <a:xfrm>
              <a:off x="2320250" y="3530113"/>
              <a:ext cx="600" cy="787500"/>
            </a:xfrm>
            <a:prstGeom prst="bentConnector3">
              <a:avLst>
                <a:gd fmla="val 2111023674" name="adj1"/>
              </a:avLst>
            </a:prstGeom>
            <a:noFill/>
            <a:ln cap="flat" cmpd="sng" w="9525">
              <a:solidFill>
                <a:srgbClr val="99002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668732332e_0_12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Ways to perform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6" name="Google Shape;826;g1668732332e_0_125"/>
          <p:cNvSpPr/>
          <p:nvPr/>
        </p:nvSpPr>
        <p:spPr>
          <a:xfrm>
            <a:off x="198313" y="1984431"/>
            <a:ext cx="8747100" cy="9294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1668732332e_0_125"/>
          <p:cNvSpPr txBox="1"/>
          <p:nvPr/>
        </p:nvSpPr>
        <p:spPr>
          <a:xfrm>
            <a:off x="198313" y="1598000"/>
            <a:ext cx="23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Flexible</a:t>
            </a:r>
            <a:endParaRPr b="1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1668732332e_0_125"/>
          <p:cNvSpPr txBox="1"/>
          <p:nvPr/>
        </p:nvSpPr>
        <p:spPr>
          <a:xfrm>
            <a:off x="6271183" y="1598000"/>
            <a:ext cx="267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Flexible</a:t>
            </a:r>
            <a:endParaRPr b="1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1668732332e_0_125"/>
          <p:cNvSpPr/>
          <p:nvPr/>
        </p:nvSpPr>
        <p:spPr>
          <a:xfrm>
            <a:off x="301300" y="3493250"/>
            <a:ext cx="1526700" cy="879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Cognitive API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1668732332e_0_125"/>
          <p:cNvSpPr/>
          <p:nvPr/>
        </p:nvSpPr>
        <p:spPr>
          <a:xfrm>
            <a:off x="2639667" y="3493250"/>
            <a:ext cx="1526700" cy="879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 ML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1668732332e_0_125"/>
          <p:cNvSpPr/>
          <p:nvPr/>
        </p:nvSpPr>
        <p:spPr>
          <a:xfrm>
            <a:off x="4978033" y="3493250"/>
            <a:ext cx="1526700" cy="879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1668732332e_0_125"/>
          <p:cNvSpPr/>
          <p:nvPr/>
        </p:nvSpPr>
        <p:spPr>
          <a:xfrm>
            <a:off x="7316400" y="3493250"/>
            <a:ext cx="1526700" cy="879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your own Model (BYOM)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1668732332e_0_125"/>
          <p:cNvSpPr txBox="1"/>
          <p:nvPr/>
        </p:nvSpPr>
        <p:spPr>
          <a:xfrm>
            <a:off x="198313" y="2957627"/>
            <a:ext cx="23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Easiest Approach</a:t>
            </a:r>
            <a:endParaRPr b="1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1668732332e_0_125"/>
          <p:cNvSpPr txBox="1"/>
          <p:nvPr/>
        </p:nvSpPr>
        <p:spPr>
          <a:xfrm>
            <a:off x="6271183" y="2957627"/>
            <a:ext cx="267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complex Approach</a:t>
            </a:r>
            <a:endParaRPr b="1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1668732332e_0_125"/>
          <p:cNvSpPr txBox="1"/>
          <p:nvPr/>
        </p:nvSpPr>
        <p:spPr>
          <a:xfrm>
            <a:off x="578480" y="1003450"/>
            <a:ext cx="614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Requirements, Skillset, Compute, &amp; Availability of Data influence the choice of approach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g1668732332e_0_125"/>
          <p:cNvCxnSpPr/>
          <p:nvPr/>
        </p:nvCxnSpPr>
        <p:spPr>
          <a:xfrm flipH="1" rot="10800000">
            <a:off x="642803" y="1311651"/>
            <a:ext cx="5857800" cy="3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668732332e_0_168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Ways to perform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2" name="Google Shape;842;g1668732332e_0_168"/>
          <p:cNvSpPr txBox="1"/>
          <p:nvPr/>
        </p:nvSpPr>
        <p:spPr>
          <a:xfrm>
            <a:off x="1064630" y="1749432"/>
            <a:ext cx="3929700" cy="20472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Useful when you want to use pre-built models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Make a REST-based API call to invoke it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No Machine Learning skills required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Least flexible option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1668732332e_0_168"/>
          <p:cNvSpPr/>
          <p:nvPr/>
        </p:nvSpPr>
        <p:spPr>
          <a:xfrm>
            <a:off x="613700" y="1259086"/>
            <a:ext cx="8153700" cy="2076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1668732332e_0_168"/>
          <p:cNvSpPr txBox="1"/>
          <p:nvPr/>
        </p:nvSpPr>
        <p:spPr>
          <a:xfrm>
            <a:off x="537500" y="952175"/>
            <a:ext cx="21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Flexible / Easiest Approach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1668732332e_0_168"/>
          <p:cNvSpPr txBox="1"/>
          <p:nvPr/>
        </p:nvSpPr>
        <p:spPr>
          <a:xfrm>
            <a:off x="5961000" y="952175"/>
            <a:ext cx="288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Flexible / Most complex Approach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1668732332e_0_168"/>
          <p:cNvSpPr/>
          <p:nvPr/>
        </p:nvSpPr>
        <p:spPr>
          <a:xfrm>
            <a:off x="709677" y="1596578"/>
            <a:ext cx="1422900" cy="31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Cognitive API</a:t>
            </a:r>
            <a:endParaRPr b="1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7" name="Google Shape;847;g1668732332e_0_168"/>
          <p:cNvSpPr/>
          <p:nvPr/>
        </p:nvSpPr>
        <p:spPr>
          <a:xfrm>
            <a:off x="1429667" y="3882492"/>
            <a:ext cx="572700" cy="498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8" name="Google Shape;848;g1668732332e_0_16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929" y="4030115"/>
            <a:ext cx="446323" cy="203273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9" name="Google Shape;849;g1668732332e_0_168"/>
          <p:cNvSpPr/>
          <p:nvPr/>
        </p:nvSpPr>
        <p:spPr>
          <a:xfrm>
            <a:off x="3245413" y="3882492"/>
            <a:ext cx="572700" cy="498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g1668732332e_0_16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5499" y="3992550"/>
            <a:ext cx="352681" cy="2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1668732332e_0_168"/>
          <p:cNvSpPr/>
          <p:nvPr/>
        </p:nvSpPr>
        <p:spPr>
          <a:xfrm>
            <a:off x="5124428" y="3882492"/>
            <a:ext cx="572700" cy="498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g1668732332e_0_16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9529" y="4007178"/>
            <a:ext cx="282647" cy="249152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1668732332e_0_168">
            <a:hlinkClick r:id="rId9"/>
          </p:cNvPr>
          <p:cNvSpPr/>
          <p:nvPr/>
        </p:nvSpPr>
        <p:spPr>
          <a:xfrm>
            <a:off x="7003444" y="3882492"/>
            <a:ext cx="572700" cy="498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1668732332e_0_168"/>
          <p:cNvSpPr/>
          <p:nvPr/>
        </p:nvSpPr>
        <p:spPr>
          <a:xfrm>
            <a:off x="7003544" y="2525025"/>
            <a:ext cx="572700" cy="4986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g1668732332e_0_168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32168" y="2618102"/>
            <a:ext cx="315598" cy="312371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1668732332e_0_168"/>
          <p:cNvSpPr txBox="1"/>
          <p:nvPr/>
        </p:nvSpPr>
        <p:spPr>
          <a:xfrm>
            <a:off x="929424" y="4437750"/>
            <a:ext cx="1573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Rekognition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Vision API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1668732332e_0_168"/>
          <p:cNvSpPr txBox="1"/>
          <p:nvPr/>
        </p:nvSpPr>
        <p:spPr>
          <a:xfrm>
            <a:off x="2745171" y="4437750"/>
            <a:ext cx="1573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Translate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Translation API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1668732332e_0_168"/>
          <p:cNvSpPr txBox="1"/>
          <p:nvPr/>
        </p:nvSpPr>
        <p:spPr>
          <a:xfrm>
            <a:off x="4519633" y="4437750"/>
            <a:ext cx="178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Transcribe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Speech-to-Text API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1668732332e_0_168"/>
          <p:cNvSpPr txBox="1"/>
          <p:nvPr/>
        </p:nvSpPr>
        <p:spPr>
          <a:xfrm>
            <a:off x="6326677" y="4437750"/>
            <a:ext cx="1926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Comprehend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 API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668732332e_0_168"/>
          <p:cNvSpPr txBox="1"/>
          <p:nvPr/>
        </p:nvSpPr>
        <p:spPr>
          <a:xfrm>
            <a:off x="6542150" y="3018775"/>
            <a:ext cx="1495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Polly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Text-to-Speech API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1668732332e_0_168"/>
          <p:cNvSpPr txBox="1"/>
          <p:nvPr/>
        </p:nvSpPr>
        <p:spPr>
          <a:xfrm>
            <a:off x="6959050" y="3947150"/>
            <a:ext cx="66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668732332e_0_203"/>
          <p:cNvSpPr txBox="1"/>
          <p:nvPr/>
        </p:nvSpPr>
        <p:spPr>
          <a:xfrm>
            <a:off x="2805550" y="1758550"/>
            <a:ext cx="6204000" cy="24012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An approach to automate Data Scientist’s work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Based on the concept “Using AI to Build AI”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No ML expertise required but correct data labeling necessary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Not much flexibility in terms of customization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Good for problems where you have an abundance of clean data and limited bandwidth of AI teams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g1668732332e_0_203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Ways to perform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8" name="Google Shape;868;g1668732332e_0_203"/>
          <p:cNvSpPr/>
          <p:nvPr/>
        </p:nvSpPr>
        <p:spPr>
          <a:xfrm>
            <a:off x="613700" y="1259086"/>
            <a:ext cx="8153700" cy="2076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g1668732332e_0_203"/>
          <p:cNvSpPr txBox="1"/>
          <p:nvPr/>
        </p:nvSpPr>
        <p:spPr>
          <a:xfrm>
            <a:off x="537500" y="952175"/>
            <a:ext cx="21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Flexible / Easiest Approach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1668732332e_0_203"/>
          <p:cNvSpPr txBox="1"/>
          <p:nvPr/>
        </p:nvSpPr>
        <p:spPr>
          <a:xfrm>
            <a:off x="5961000" y="952175"/>
            <a:ext cx="288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Flexible / Most complex Approach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1668732332e_0_203"/>
          <p:cNvSpPr/>
          <p:nvPr/>
        </p:nvSpPr>
        <p:spPr>
          <a:xfrm>
            <a:off x="709677" y="1596578"/>
            <a:ext cx="1422900" cy="3159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Cognitive API</a:t>
            </a:r>
            <a:endParaRPr b="1" i="0" sz="1000" u="none" cap="none" strike="noStrike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2" name="Google Shape;872;g1668732332e_0_203"/>
          <p:cNvSpPr/>
          <p:nvPr/>
        </p:nvSpPr>
        <p:spPr>
          <a:xfrm>
            <a:off x="2925700" y="1596575"/>
            <a:ext cx="1422900" cy="31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Auto ML</a:t>
            </a:r>
            <a:endParaRPr b="1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73" name="Google Shape;873;g1668732332e_0_203"/>
          <p:cNvPicPr preferRelativeResize="0"/>
          <p:nvPr/>
        </p:nvPicPr>
        <p:blipFill rotWithShape="1">
          <a:blip r:embed="rId3">
            <a:alphaModFix/>
          </a:blip>
          <a:srcRect b="0" l="41305" r="7713" t="0"/>
          <a:stretch/>
        </p:blipFill>
        <p:spPr>
          <a:xfrm>
            <a:off x="0" y="2247976"/>
            <a:ext cx="1052955" cy="2206124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g1668732332e_0_203"/>
          <p:cNvSpPr txBox="1"/>
          <p:nvPr/>
        </p:nvSpPr>
        <p:spPr>
          <a:xfrm>
            <a:off x="983643" y="2350525"/>
            <a:ext cx="67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10x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1668732332e_0_203"/>
          <p:cNvSpPr txBox="1"/>
          <p:nvPr/>
        </p:nvSpPr>
        <p:spPr>
          <a:xfrm>
            <a:off x="1052902" y="2712325"/>
            <a:ext cx="166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in Data Science Team Productivity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g1668732332e_0_203"/>
          <p:cNvSpPr txBox="1"/>
          <p:nvPr/>
        </p:nvSpPr>
        <p:spPr>
          <a:xfrm>
            <a:off x="1052905" y="3565282"/>
            <a:ext cx="7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54%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g1668732332e_0_203"/>
          <p:cNvSpPr txBox="1"/>
          <p:nvPr/>
        </p:nvSpPr>
        <p:spPr>
          <a:xfrm>
            <a:off x="1052902" y="3935350"/>
            <a:ext cx="166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TCO compared to other clouds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1668732332e_0_203"/>
          <p:cNvSpPr txBox="1"/>
          <p:nvPr/>
        </p:nvSpPr>
        <p:spPr>
          <a:xfrm>
            <a:off x="-50988" y="4942794"/>
            <a:ext cx="259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Amazon Sagemaker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g1668732332e_0_203"/>
          <p:cNvSpPr txBox="1"/>
          <p:nvPr/>
        </p:nvSpPr>
        <p:spPr>
          <a:xfrm>
            <a:off x="4461368" y="4678200"/>
            <a:ext cx="152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AutoML for all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1668732332e_0_203"/>
          <p:cNvSpPr txBox="1"/>
          <p:nvPr/>
        </p:nvSpPr>
        <p:spPr>
          <a:xfrm>
            <a:off x="3228763" y="4678200"/>
            <a:ext cx="1524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Spend Time on What matters to you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1668732332e_0_203"/>
          <p:cNvSpPr txBox="1"/>
          <p:nvPr/>
        </p:nvSpPr>
        <p:spPr>
          <a:xfrm>
            <a:off x="5663267" y="4678200"/>
            <a:ext cx="152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Transparency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1668732332e_0_203"/>
          <p:cNvSpPr txBox="1"/>
          <p:nvPr/>
        </p:nvSpPr>
        <p:spPr>
          <a:xfrm>
            <a:off x="7062034" y="4678200"/>
            <a:ext cx="152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End-to-End Solutions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g1668732332e_0_203"/>
          <p:cNvPicPr preferRelativeResize="0"/>
          <p:nvPr/>
        </p:nvPicPr>
        <p:blipFill rotWithShape="1">
          <a:blip r:embed="rId4">
            <a:alphaModFix/>
          </a:blip>
          <a:srcRect b="0" l="0" r="84058" t="0"/>
          <a:stretch/>
        </p:blipFill>
        <p:spPr>
          <a:xfrm>
            <a:off x="3744558" y="4209225"/>
            <a:ext cx="492814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1668732332e_0_203"/>
          <p:cNvPicPr preferRelativeResize="0"/>
          <p:nvPr/>
        </p:nvPicPr>
        <p:blipFill rotWithShape="1">
          <a:blip r:embed="rId4">
            <a:alphaModFix/>
          </a:blip>
          <a:srcRect b="0" l="27625" r="53360" t="0"/>
          <a:stretch/>
        </p:blipFill>
        <p:spPr>
          <a:xfrm>
            <a:off x="4929665" y="4209225"/>
            <a:ext cx="587808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668732332e_0_203"/>
          <p:cNvPicPr preferRelativeResize="0"/>
          <p:nvPr/>
        </p:nvPicPr>
        <p:blipFill rotWithShape="1">
          <a:blip r:embed="rId4">
            <a:alphaModFix/>
          </a:blip>
          <a:srcRect b="0" l="54037" r="26946" t="0"/>
          <a:stretch/>
        </p:blipFill>
        <p:spPr>
          <a:xfrm>
            <a:off x="6131565" y="4209225"/>
            <a:ext cx="587808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1668732332e_0_203"/>
          <p:cNvPicPr preferRelativeResize="0"/>
          <p:nvPr/>
        </p:nvPicPr>
        <p:blipFill rotWithShape="1">
          <a:blip r:embed="rId4">
            <a:alphaModFix/>
          </a:blip>
          <a:srcRect b="0" l="80986" r="0" t="0"/>
          <a:stretch/>
        </p:blipFill>
        <p:spPr>
          <a:xfrm>
            <a:off x="7465831" y="4209225"/>
            <a:ext cx="587808" cy="4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668732332e_0_24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Ways to perform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2" name="Google Shape;892;g1668732332e_0_246"/>
          <p:cNvSpPr/>
          <p:nvPr/>
        </p:nvSpPr>
        <p:spPr>
          <a:xfrm>
            <a:off x="613700" y="1259086"/>
            <a:ext cx="8153700" cy="2076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g1668732332e_0_246"/>
          <p:cNvSpPr txBox="1"/>
          <p:nvPr/>
        </p:nvSpPr>
        <p:spPr>
          <a:xfrm>
            <a:off x="537500" y="952175"/>
            <a:ext cx="21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Flexible / Easiest Approach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g1668732332e_0_246"/>
          <p:cNvSpPr txBox="1"/>
          <p:nvPr/>
        </p:nvSpPr>
        <p:spPr>
          <a:xfrm>
            <a:off x="5961000" y="952175"/>
            <a:ext cx="288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Flexible / Most complex Approach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1668732332e_0_246"/>
          <p:cNvSpPr/>
          <p:nvPr/>
        </p:nvSpPr>
        <p:spPr>
          <a:xfrm>
            <a:off x="709677" y="1596578"/>
            <a:ext cx="1422900" cy="3159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Cognitive API</a:t>
            </a:r>
            <a:endParaRPr b="1" i="0" sz="1000" u="none" cap="none" strike="noStrike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6" name="Google Shape;896;g1668732332e_0_246"/>
          <p:cNvSpPr/>
          <p:nvPr/>
        </p:nvSpPr>
        <p:spPr>
          <a:xfrm>
            <a:off x="2925700" y="1596575"/>
            <a:ext cx="1422900" cy="3159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Auto ML</a:t>
            </a:r>
            <a:endParaRPr b="1" i="0" sz="1000" u="none" cap="none" strike="noStrike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7" name="Google Shape;897;g1668732332e_0_246"/>
          <p:cNvSpPr txBox="1"/>
          <p:nvPr/>
        </p:nvSpPr>
        <p:spPr>
          <a:xfrm>
            <a:off x="4493525" y="1746425"/>
            <a:ext cx="4493400" cy="30477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Reuse experts’ knowledge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Requires Machine Learning expertise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Saves a lot of time and computational expense in model training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Provides some flexibility to fine-tune models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Requires relatively less data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353535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TensorFlow Hub has many pre-built models</a:t>
            </a:r>
            <a:endParaRPr b="0" i="0" sz="12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g1668732332e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175" y="2052700"/>
            <a:ext cx="4367776" cy="2201958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1668732332e_0_246"/>
          <p:cNvSpPr txBox="1"/>
          <p:nvPr/>
        </p:nvSpPr>
        <p:spPr>
          <a:xfrm>
            <a:off x="-76189" y="4928577"/>
            <a:ext cx="84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bosem.in</a:t>
            </a:r>
            <a:endParaRPr b="1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g1668732332e_0_246"/>
          <p:cNvSpPr/>
          <p:nvPr/>
        </p:nvSpPr>
        <p:spPr>
          <a:xfrm>
            <a:off x="5141725" y="1596575"/>
            <a:ext cx="1422900" cy="31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Transfer Learning</a:t>
            </a:r>
            <a:endParaRPr b="1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668732332e_0_274"/>
          <p:cNvSpPr txBox="1"/>
          <p:nvPr/>
        </p:nvSpPr>
        <p:spPr>
          <a:xfrm>
            <a:off x="6569075" y="1779950"/>
            <a:ext cx="2451300" cy="23550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353535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Most Flexible Approach</a:t>
            </a:r>
            <a:endParaRPr b="0" i="0" sz="11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353535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Requires Machine Learning Expertise</a:t>
            </a:r>
            <a:endParaRPr b="0" i="0" sz="11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353535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TensorFlow, Keras, PyTorch, etc., are the most commonly used libraries</a:t>
            </a:r>
            <a:endParaRPr b="0" i="0" sz="1100" u="none" cap="none" strike="noStrike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1668732332e_0_274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Ways to perform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7" name="Google Shape;907;g1668732332e_0_274"/>
          <p:cNvSpPr/>
          <p:nvPr/>
        </p:nvSpPr>
        <p:spPr>
          <a:xfrm>
            <a:off x="613700" y="1259086"/>
            <a:ext cx="8153700" cy="2076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1668732332e_0_274"/>
          <p:cNvSpPr txBox="1"/>
          <p:nvPr/>
        </p:nvSpPr>
        <p:spPr>
          <a:xfrm>
            <a:off x="537500" y="952175"/>
            <a:ext cx="21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Flexible / Easiest Approach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1668732332e_0_274"/>
          <p:cNvSpPr txBox="1"/>
          <p:nvPr/>
        </p:nvSpPr>
        <p:spPr>
          <a:xfrm>
            <a:off x="5961000" y="952175"/>
            <a:ext cx="288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Flexible / Most complex Approach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668732332e_0_274"/>
          <p:cNvSpPr/>
          <p:nvPr/>
        </p:nvSpPr>
        <p:spPr>
          <a:xfrm>
            <a:off x="613702" y="1596578"/>
            <a:ext cx="1422900" cy="3159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Cognitive API</a:t>
            </a:r>
            <a:endParaRPr b="1" i="0" sz="1000" u="none" cap="none" strike="noStrike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1" name="Google Shape;911;g1668732332e_0_274"/>
          <p:cNvSpPr/>
          <p:nvPr/>
        </p:nvSpPr>
        <p:spPr>
          <a:xfrm>
            <a:off x="2829725" y="1596575"/>
            <a:ext cx="1422900" cy="3159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Auto ML</a:t>
            </a:r>
            <a:endParaRPr b="1" i="0" sz="1000" u="none" cap="none" strike="noStrike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2" name="Google Shape;912;g1668732332e_0_274"/>
          <p:cNvSpPr/>
          <p:nvPr/>
        </p:nvSpPr>
        <p:spPr>
          <a:xfrm>
            <a:off x="5045750" y="1596575"/>
            <a:ext cx="1422900" cy="3159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Transfer Learning</a:t>
            </a:r>
            <a:endParaRPr b="1" i="0" sz="1000" u="none" cap="none" strike="noStrike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3" name="Google Shape;913;g1668732332e_0_274"/>
          <p:cNvSpPr/>
          <p:nvPr/>
        </p:nvSpPr>
        <p:spPr>
          <a:xfrm>
            <a:off x="7306200" y="1596575"/>
            <a:ext cx="1537200" cy="31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Bring your own Model</a:t>
            </a:r>
            <a:endParaRPr b="1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4" name="Google Shape;914;g1668732332e_0_274"/>
          <p:cNvSpPr txBox="1"/>
          <p:nvPr/>
        </p:nvSpPr>
        <p:spPr>
          <a:xfrm>
            <a:off x="461300" y="2247700"/>
            <a:ext cx="45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200" u="none" cap="none" strike="noStrike">
                <a:solidFill>
                  <a:srgbClr val="9900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Most used ML libraries and </a:t>
            </a:r>
            <a:r>
              <a:rPr b="1" i="1" lang="en-US" sz="1200" u="none" cap="none" strike="noStrike">
                <a:solidFill>
                  <a:srgbClr val="9900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frameworks</a:t>
            </a:r>
            <a:r>
              <a:rPr b="1" i="1" lang="en-US" sz="1200" u="none" cap="none" strike="noStrike">
                <a:solidFill>
                  <a:srgbClr val="9900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among developers</a:t>
            </a:r>
            <a:endParaRPr b="1" i="1" sz="1200" u="none" cap="none" strike="noStrike">
              <a:solidFill>
                <a:srgbClr val="9900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g1668732332e_0_274"/>
          <p:cNvGrpSpPr/>
          <p:nvPr/>
        </p:nvGrpSpPr>
        <p:grpSpPr>
          <a:xfrm>
            <a:off x="613707" y="2693205"/>
            <a:ext cx="3171455" cy="2079208"/>
            <a:chOff x="583275" y="3736850"/>
            <a:chExt cx="4322550" cy="2770800"/>
          </a:xfrm>
        </p:grpSpPr>
        <p:pic>
          <p:nvPicPr>
            <p:cNvPr id="916" name="Google Shape;916;g1668732332e_0_274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28499" y="6345275"/>
              <a:ext cx="577325" cy="162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7" name="Google Shape;917;g1668732332e_0_274"/>
            <p:cNvGrpSpPr/>
            <p:nvPr/>
          </p:nvGrpSpPr>
          <p:grpSpPr>
            <a:xfrm>
              <a:off x="583275" y="3736850"/>
              <a:ext cx="4322550" cy="2770800"/>
              <a:chOff x="-193850" y="3034150"/>
              <a:chExt cx="4322550" cy="2770800"/>
            </a:xfrm>
          </p:grpSpPr>
          <p:cxnSp>
            <p:nvCxnSpPr>
              <p:cNvPr id="918" name="Google Shape;918;g1668732332e_0_274"/>
              <p:cNvCxnSpPr/>
              <p:nvPr/>
            </p:nvCxnSpPr>
            <p:spPr>
              <a:xfrm>
                <a:off x="914400" y="3034150"/>
                <a:ext cx="0" cy="2770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19" name="Google Shape;919;g1668732332e_0_274"/>
              <p:cNvSpPr/>
              <p:nvPr/>
            </p:nvSpPr>
            <p:spPr>
              <a:xfrm>
                <a:off x="942100" y="3186550"/>
                <a:ext cx="3186600" cy="3324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16.53%</a:t>
                </a:r>
                <a:endParaRPr b="1" i="0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1668732332e_0_274"/>
              <p:cNvSpPr/>
              <p:nvPr/>
            </p:nvSpPr>
            <p:spPr>
              <a:xfrm>
                <a:off x="942100" y="3713050"/>
                <a:ext cx="1995000" cy="3324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10.14%</a:t>
                </a:r>
                <a:endParaRPr b="1" i="0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1668732332e_0_274"/>
              <p:cNvSpPr/>
              <p:nvPr/>
            </p:nvSpPr>
            <p:spPr>
              <a:xfrm>
                <a:off x="942100" y="4239550"/>
                <a:ext cx="1731900" cy="3324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9.89%</a:t>
                </a:r>
                <a:endParaRPr b="1" i="0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g1668732332e_0_274"/>
              <p:cNvSpPr/>
              <p:nvPr/>
            </p:nvSpPr>
            <p:spPr>
              <a:xfrm>
                <a:off x="951950" y="4766050"/>
                <a:ext cx="1056900" cy="3324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5.83%</a:t>
                </a:r>
                <a:endParaRPr b="1" i="0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g1668732332e_0_274"/>
              <p:cNvSpPr/>
              <p:nvPr/>
            </p:nvSpPr>
            <p:spPr>
              <a:xfrm>
                <a:off x="951950" y="5292550"/>
                <a:ext cx="793800" cy="3324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4.43%</a:t>
                </a:r>
                <a:endParaRPr b="1" i="0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1668732332e_0_274"/>
              <p:cNvSpPr txBox="1"/>
              <p:nvPr/>
            </p:nvSpPr>
            <p:spPr>
              <a:xfrm>
                <a:off x="-184000" y="3183400"/>
                <a:ext cx="1056900" cy="4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TensorFlow</a:t>
                </a:r>
                <a:endParaRPr b="1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1668732332e_0_274"/>
              <p:cNvSpPr txBox="1"/>
              <p:nvPr/>
            </p:nvSpPr>
            <p:spPr>
              <a:xfrm>
                <a:off x="-184000" y="3697450"/>
                <a:ext cx="1056900" cy="4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Keras</a:t>
                </a:r>
                <a:endParaRPr b="1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1668732332e_0_274"/>
              <p:cNvSpPr txBox="1"/>
              <p:nvPr/>
            </p:nvSpPr>
            <p:spPr>
              <a:xfrm>
                <a:off x="-184000" y="4236400"/>
                <a:ext cx="1056900" cy="4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PyTorch</a:t>
                </a:r>
                <a:endParaRPr b="1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1668732332e_0_274"/>
              <p:cNvSpPr txBox="1"/>
              <p:nvPr/>
            </p:nvSpPr>
            <p:spPr>
              <a:xfrm>
                <a:off x="-193850" y="4685950"/>
                <a:ext cx="1056900" cy="5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Apache</a:t>
                </a:r>
                <a:endParaRPr b="1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Spark</a:t>
                </a:r>
                <a:endParaRPr b="1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1668732332e_0_274"/>
              <p:cNvSpPr txBox="1"/>
              <p:nvPr/>
            </p:nvSpPr>
            <p:spPr>
              <a:xfrm>
                <a:off x="-193850" y="5289400"/>
                <a:ext cx="1056900" cy="4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Hadoop</a:t>
                </a:r>
                <a:endParaRPr b="1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668732332e_0_304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Myths around Machine Learning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4" name="Google Shape;934;g1668732332e_0_304"/>
          <p:cNvPicPr preferRelativeResize="0"/>
          <p:nvPr/>
        </p:nvPicPr>
        <p:blipFill rotWithShape="1">
          <a:blip r:embed="rId3">
            <a:alphaModFix/>
          </a:blip>
          <a:srcRect b="0" l="0" r="0" t="14973"/>
          <a:stretch/>
        </p:blipFill>
        <p:spPr>
          <a:xfrm>
            <a:off x="661500" y="1028375"/>
            <a:ext cx="8359575" cy="39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668732332e_0_332"/>
          <p:cNvSpPr/>
          <p:nvPr/>
        </p:nvSpPr>
        <p:spPr>
          <a:xfrm>
            <a:off x="1562450" y="1117663"/>
            <a:ext cx="7390200" cy="2908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1668732332e_0_33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Working with Anaconda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1" name="Google Shape;941;g1668732332e_0_332"/>
          <p:cNvSpPr/>
          <p:nvPr/>
        </p:nvSpPr>
        <p:spPr>
          <a:xfrm>
            <a:off x="613688" y="1575925"/>
            <a:ext cx="1991700" cy="199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g1668732332e_0_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700" y="1575913"/>
            <a:ext cx="1991675" cy="19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g1668732332e_0_332"/>
          <p:cNvSpPr txBox="1"/>
          <p:nvPr/>
        </p:nvSpPr>
        <p:spPr>
          <a:xfrm>
            <a:off x="2605400" y="1254525"/>
            <a:ext cx="626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Anaconda is a platform for data scientists, IT professionals, and business leaders of tomorrow. It features more than 300 packages for data science.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1668732332e_0_332"/>
          <p:cNvSpPr/>
          <p:nvPr/>
        </p:nvSpPr>
        <p:spPr>
          <a:xfrm>
            <a:off x="2753900" y="2383575"/>
            <a:ext cx="5964600" cy="13914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1668732332e_0_332"/>
          <p:cNvSpPr/>
          <p:nvPr/>
        </p:nvSpPr>
        <p:spPr>
          <a:xfrm>
            <a:off x="3523700" y="2280925"/>
            <a:ext cx="4425000" cy="228000"/>
          </a:xfrm>
          <a:prstGeom prst="rect">
            <a:avLst/>
          </a:prstGeom>
          <a:solidFill>
            <a:srgbClr val="990028"/>
          </a:solidFill>
          <a:ln cap="flat" cmpd="sng" w="9525">
            <a:solidFill>
              <a:srgbClr val="99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Kernels, Data Sources, &amp; Compute Integrations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6" name="Google Shape;946;g1668732332e_0_332"/>
          <p:cNvPicPr preferRelativeResize="0"/>
          <p:nvPr/>
        </p:nvPicPr>
        <p:blipFill rotWithShape="1">
          <a:blip r:embed="rId4">
            <a:alphaModFix/>
          </a:blip>
          <a:srcRect b="4093" l="0" r="77852" t="4103"/>
          <a:stretch/>
        </p:blipFill>
        <p:spPr>
          <a:xfrm>
            <a:off x="2976275" y="2709825"/>
            <a:ext cx="107205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g1668732332e_0_332"/>
          <p:cNvPicPr preferRelativeResize="0"/>
          <p:nvPr/>
        </p:nvPicPr>
        <p:blipFill rotWithShape="1">
          <a:blip r:embed="rId4">
            <a:alphaModFix/>
          </a:blip>
          <a:srcRect b="4093" l="26275" r="51576" t="4103"/>
          <a:stretch/>
        </p:blipFill>
        <p:spPr>
          <a:xfrm>
            <a:off x="4458875" y="2709825"/>
            <a:ext cx="107205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g1668732332e_0_332"/>
          <p:cNvPicPr preferRelativeResize="0"/>
          <p:nvPr/>
        </p:nvPicPr>
        <p:blipFill rotWithShape="1">
          <a:blip r:embed="rId4">
            <a:alphaModFix/>
          </a:blip>
          <a:srcRect b="4093" l="51872" r="25979" t="4103"/>
          <a:stretch/>
        </p:blipFill>
        <p:spPr>
          <a:xfrm>
            <a:off x="5941475" y="2709825"/>
            <a:ext cx="1072050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g1668732332e_0_332"/>
          <p:cNvPicPr preferRelativeResize="0"/>
          <p:nvPr/>
        </p:nvPicPr>
        <p:blipFill rotWithShape="1">
          <a:blip r:embed="rId4">
            <a:alphaModFix/>
          </a:blip>
          <a:srcRect b="4093" l="77853" r="0" t="4103"/>
          <a:stretch/>
        </p:blipFill>
        <p:spPr>
          <a:xfrm>
            <a:off x="7424075" y="2709825"/>
            <a:ext cx="1072050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1668732332e_0_332"/>
          <p:cNvSpPr txBox="1"/>
          <p:nvPr/>
        </p:nvSpPr>
        <p:spPr>
          <a:xfrm>
            <a:off x="2839850" y="4310925"/>
            <a:ext cx="611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Anaconda Enterprise automates your organization’s AI pipelines from laptops to training clusters to production clusters with ease</a:t>
            </a:r>
            <a:endParaRPr b="1" i="1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Why study this subject?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8" name="Google Shape;498;p4"/>
          <p:cNvSpPr txBox="1"/>
          <p:nvPr>
            <p:ph idx="1" type="body"/>
          </p:nvPr>
        </p:nvSpPr>
        <p:spPr>
          <a:xfrm>
            <a:off x="613700" y="1242700"/>
            <a:ext cx="83049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2385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This course aims to make participants aware about Machine Learning (ML) capabilities while demystifying the complexities around it.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This course will discuss key concepts and explain the jargons associated with ML and Artificial Intelligence (AI) in the Data Science domain.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It will help you understand the Product Life Cycle of a ML based solution.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Then the course delves into building ML models on local machines and on the AWS cloud.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Finally, the course focuses on building an end-to-end example covering training, deployment, monitoring, and maintenance of a ML Model.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9" name="Google Shape;49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7</a:t>
            </a: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668732332e_0_368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Working with Anaconda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6" name="Google Shape;956;g1668732332e_0_368"/>
          <p:cNvSpPr txBox="1"/>
          <p:nvPr/>
        </p:nvSpPr>
        <p:spPr>
          <a:xfrm>
            <a:off x="613700" y="1129025"/>
            <a:ext cx="61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 </a:t>
            </a:r>
            <a:r>
              <a:rPr b="0" i="1" lang="en-US" sz="1400" u="sng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https://www.anaconda.com/distribution/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g1668732332e_0_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825" y="1531325"/>
            <a:ext cx="7534349" cy="3181926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1668732332e_0_368"/>
          <p:cNvSpPr txBox="1"/>
          <p:nvPr/>
        </p:nvSpPr>
        <p:spPr>
          <a:xfrm>
            <a:off x="613700" y="4611125"/>
            <a:ext cx="65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the correct version and download the Anaconda platform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668732332e_0_38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Working with Anaconda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4" name="Google Shape;964;g1668732332e_0_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450" y="1087725"/>
            <a:ext cx="7119091" cy="381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668732332e_0_353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Walking through of JupyterLab Environment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0" name="Google Shape;970;g1668732332e_0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6988" y="1228075"/>
            <a:ext cx="5910026" cy="37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g1668732332e_0_353"/>
          <p:cNvSpPr/>
          <p:nvPr/>
        </p:nvSpPr>
        <p:spPr>
          <a:xfrm>
            <a:off x="3615275" y="1741275"/>
            <a:ext cx="2018700" cy="98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1668732332e_0_353"/>
          <p:cNvSpPr txBox="1"/>
          <p:nvPr/>
        </p:nvSpPr>
        <p:spPr>
          <a:xfrm>
            <a:off x="7675475" y="1869975"/>
            <a:ext cx="146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 Notebook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interactive IDE experience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3" name="Google Shape;973;g1668732332e_0_353"/>
          <p:cNvCxnSpPr>
            <a:stCxn id="971" idx="3"/>
            <a:endCxn id="972" idx="1"/>
          </p:cNvCxnSpPr>
          <p:nvPr/>
        </p:nvCxnSpPr>
        <p:spPr>
          <a:xfrm>
            <a:off x="5633975" y="2231625"/>
            <a:ext cx="204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4" name="Google Shape;974;g1668732332e_0_353"/>
          <p:cNvSpPr/>
          <p:nvPr/>
        </p:nvSpPr>
        <p:spPr>
          <a:xfrm>
            <a:off x="3615275" y="2783225"/>
            <a:ext cx="2018700" cy="98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1668732332e_0_353"/>
          <p:cNvSpPr txBox="1"/>
          <p:nvPr/>
        </p:nvSpPr>
        <p:spPr>
          <a:xfrm>
            <a:off x="7675475" y="2911925"/>
            <a:ext cx="146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 Console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Interactive CLI experience 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6" name="Google Shape;976;g1668732332e_0_353"/>
          <p:cNvCxnSpPr>
            <a:stCxn id="974" idx="3"/>
            <a:endCxn id="975" idx="1"/>
          </p:cNvCxnSpPr>
          <p:nvPr/>
        </p:nvCxnSpPr>
        <p:spPr>
          <a:xfrm>
            <a:off x="5633975" y="3273575"/>
            <a:ext cx="204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7" name="Google Shape;977;g1668732332e_0_353"/>
          <p:cNvSpPr/>
          <p:nvPr/>
        </p:nvSpPr>
        <p:spPr>
          <a:xfrm>
            <a:off x="1617000" y="1403275"/>
            <a:ext cx="173400" cy="169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1668732332e_0_353"/>
          <p:cNvSpPr txBox="1"/>
          <p:nvPr/>
        </p:nvSpPr>
        <p:spPr>
          <a:xfrm>
            <a:off x="49925" y="2572725"/>
            <a:ext cx="1468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JupyterLab Options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Various options for integrating Jupyter Environment and managing kernels, tasks, &amp; files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9" name="Google Shape;979;g1668732332e_0_353"/>
          <p:cNvCxnSpPr>
            <a:stCxn id="977" idx="1"/>
            <a:endCxn id="978" idx="0"/>
          </p:cNvCxnSpPr>
          <p:nvPr/>
        </p:nvCxnSpPr>
        <p:spPr>
          <a:xfrm flipH="1">
            <a:off x="784200" y="2250925"/>
            <a:ext cx="832800" cy="3219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0" name="Google Shape;980;g1668732332e_0_353"/>
          <p:cNvSpPr/>
          <p:nvPr/>
        </p:nvSpPr>
        <p:spPr>
          <a:xfrm>
            <a:off x="1790400" y="1214475"/>
            <a:ext cx="2121300" cy="12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g1668732332e_0_353"/>
          <p:cNvSpPr txBox="1"/>
          <p:nvPr/>
        </p:nvSpPr>
        <p:spPr>
          <a:xfrm>
            <a:off x="-26275" y="1669300"/>
            <a:ext cx="16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JupyterLab Menu Bar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2" name="Google Shape;982;g1668732332e_0_353"/>
          <p:cNvCxnSpPr>
            <a:stCxn id="980" idx="0"/>
            <a:endCxn id="981" idx="0"/>
          </p:cNvCxnSpPr>
          <p:nvPr/>
        </p:nvCxnSpPr>
        <p:spPr>
          <a:xfrm rot="5400000">
            <a:off x="1590150" y="408375"/>
            <a:ext cx="454800" cy="2067000"/>
          </a:xfrm>
          <a:prstGeom prst="bentConnector3">
            <a:avLst>
              <a:gd fmla="val -1456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3" name="Google Shape;983;g1668732332e_0_353"/>
          <p:cNvSpPr txBox="1"/>
          <p:nvPr/>
        </p:nvSpPr>
        <p:spPr>
          <a:xfrm>
            <a:off x="-26275" y="3719175"/>
            <a:ext cx="16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New File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1668732332e_0_353"/>
          <p:cNvSpPr/>
          <p:nvPr/>
        </p:nvSpPr>
        <p:spPr>
          <a:xfrm>
            <a:off x="1840150" y="1403275"/>
            <a:ext cx="292500" cy="12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1668732332e_0_353"/>
          <p:cNvSpPr/>
          <p:nvPr/>
        </p:nvSpPr>
        <p:spPr>
          <a:xfrm>
            <a:off x="2182400" y="1403275"/>
            <a:ext cx="242700" cy="12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1668732332e_0_353"/>
          <p:cNvSpPr/>
          <p:nvPr/>
        </p:nvSpPr>
        <p:spPr>
          <a:xfrm>
            <a:off x="2474850" y="1403275"/>
            <a:ext cx="242700" cy="12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7" name="Google Shape;987;g1668732332e_0_353"/>
          <p:cNvCxnSpPr>
            <a:stCxn id="984" idx="2"/>
            <a:endCxn id="983" idx="3"/>
          </p:cNvCxnSpPr>
          <p:nvPr/>
        </p:nvCxnSpPr>
        <p:spPr>
          <a:xfrm rot="5400000">
            <a:off x="608500" y="2510575"/>
            <a:ext cx="2364000" cy="3918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8" name="Google Shape;988;g1668732332e_0_353"/>
          <p:cNvSpPr txBox="1"/>
          <p:nvPr/>
        </p:nvSpPr>
        <p:spPr>
          <a:xfrm>
            <a:off x="-26275" y="4179500"/>
            <a:ext cx="16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New Folder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9" name="Google Shape;989;g1668732332e_0_353"/>
          <p:cNvCxnSpPr>
            <a:stCxn id="985" idx="2"/>
            <a:endCxn id="988" idx="3"/>
          </p:cNvCxnSpPr>
          <p:nvPr/>
        </p:nvCxnSpPr>
        <p:spPr>
          <a:xfrm rot="5400000">
            <a:off x="536900" y="2582125"/>
            <a:ext cx="2824500" cy="7092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0" name="Google Shape;990;g1668732332e_0_353"/>
          <p:cNvSpPr txBox="1"/>
          <p:nvPr/>
        </p:nvSpPr>
        <p:spPr>
          <a:xfrm>
            <a:off x="-26275" y="4639825"/>
            <a:ext cx="16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 Folder/File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1" name="Google Shape;991;g1668732332e_0_353"/>
          <p:cNvCxnSpPr>
            <a:stCxn id="986" idx="2"/>
            <a:endCxn id="990" idx="3"/>
          </p:cNvCxnSpPr>
          <p:nvPr/>
        </p:nvCxnSpPr>
        <p:spPr>
          <a:xfrm rot="5400000">
            <a:off x="453000" y="2665975"/>
            <a:ext cx="3284700" cy="1001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668732332e_0_416"/>
          <p:cNvSpPr/>
          <p:nvPr/>
        </p:nvSpPr>
        <p:spPr>
          <a:xfrm>
            <a:off x="663900" y="1728600"/>
            <a:ext cx="7816200" cy="2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Labs</a:t>
            </a:r>
            <a:endParaRPr b="1" i="0" sz="6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Crash Course in Plain Vanilla Python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668732332e_0_44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Data Preprocessing Pipeline (Iterative in nature)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2" name="Google Shape;1002;g1668732332e_0_442"/>
          <p:cNvSpPr/>
          <p:nvPr/>
        </p:nvSpPr>
        <p:spPr>
          <a:xfrm>
            <a:off x="1394450" y="1561575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Gathering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3" name="Google Shape;1003;g1668732332e_0_442"/>
          <p:cNvSpPr/>
          <p:nvPr/>
        </p:nvSpPr>
        <p:spPr>
          <a:xfrm>
            <a:off x="1394450" y="2218950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Exploration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g1668732332e_0_442"/>
          <p:cNvSpPr/>
          <p:nvPr/>
        </p:nvSpPr>
        <p:spPr>
          <a:xfrm>
            <a:off x="1394450" y="2876325"/>
            <a:ext cx="1561500" cy="4410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Dimensionality Reduction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g1668732332e_0_442"/>
          <p:cNvSpPr/>
          <p:nvPr/>
        </p:nvSpPr>
        <p:spPr>
          <a:xfrm>
            <a:off x="1394450" y="3621900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6" name="Google Shape;1006;g1668732332e_0_442"/>
          <p:cNvSpPr/>
          <p:nvPr/>
        </p:nvSpPr>
        <p:spPr>
          <a:xfrm>
            <a:off x="1394450" y="4279275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Filtering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g1668732332e_0_442"/>
          <p:cNvSpPr/>
          <p:nvPr/>
        </p:nvSpPr>
        <p:spPr>
          <a:xfrm>
            <a:off x="3791250" y="4279275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Sorting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8" name="Google Shape;1008;g1668732332e_0_442"/>
          <p:cNvSpPr/>
          <p:nvPr/>
        </p:nvSpPr>
        <p:spPr>
          <a:xfrm>
            <a:off x="3791250" y="3621900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Normalization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9" name="Google Shape;1009;g1668732332e_0_442"/>
          <p:cNvSpPr/>
          <p:nvPr/>
        </p:nvSpPr>
        <p:spPr>
          <a:xfrm>
            <a:off x="3791250" y="2876325"/>
            <a:ext cx="1561500" cy="4410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Handling Missing Data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g1668732332e_0_442"/>
          <p:cNvSpPr/>
          <p:nvPr/>
        </p:nvSpPr>
        <p:spPr>
          <a:xfrm>
            <a:off x="3791250" y="2218950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Outlier Detection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g1668732332e_0_442"/>
          <p:cNvSpPr/>
          <p:nvPr/>
        </p:nvSpPr>
        <p:spPr>
          <a:xfrm>
            <a:off x="3791250" y="1561575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Encoding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g1668732332e_0_442"/>
          <p:cNvSpPr/>
          <p:nvPr/>
        </p:nvSpPr>
        <p:spPr>
          <a:xfrm>
            <a:off x="6188050" y="1561575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 Imbalance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3" name="Google Shape;1013;g1668732332e_0_442"/>
          <p:cNvSpPr/>
          <p:nvPr/>
        </p:nvSpPr>
        <p:spPr>
          <a:xfrm>
            <a:off x="6188050" y="2218950"/>
            <a:ext cx="1561500" cy="352800"/>
          </a:xfrm>
          <a:prstGeom prst="rect">
            <a:avLst/>
          </a:prstGeom>
          <a:solidFill>
            <a:srgbClr val="535353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Skew</a:t>
            </a:r>
            <a:endParaRPr b="1" i="1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g1668732332e_0_442"/>
          <p:cNvSpPr/>
          <p:nvPr/>
        </p:nvSpPr>
        <p:spPr>
          <a:xfrm>
            <a:off x="2082500" y="1953113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g1668732332e_0_442"/>
          <p:cNvSpPr/>
          <p:nvPr/>
        </p:nvSpPr>
        <p:spPr>
          <a:xfrm>
            <a:off x="2082500" y="2610475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g1668732332e_0_442"/>
          <p:cNvSpPr/>
          <p:nvPr/>
        </p:nvSpPr>
        <p:spPr>
          <a:xfrm>
            <a:off x="2082500" y="3356063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1668732332e_0_442"/>
          <p:cNvSpPr/>
          <p:nvPr/>
        </p:nvSpPr>
        <p:spPr>
          <a:xfrm>
            <a:off x="2082500" y="4013425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1668732332e_0_442"/>
          <p:cNvSpPr/>
          <p:nvPr/>
        </p:nvSpPr>
        <p:spPr>
          <a:xfrm rot="-5400000">
            <a:off x="3280900" y="4342125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1668732332e_0_442"/>
          <p:cNvSpPr/>
          <p:nvPr/>
        </p:nvSpPr>
        <p:spPr>
          <a:xfrm rot="10800000">
            <a:off x="4479300" y="4013438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g1668732332e_0_442"/>
          <p:cNvSpPr/>
          <p:nvPr/>
        </p:nvSpPr>
        <p:spPr>
          <a:xfrm rot="10800000">
            <a:off x="4479300" y="3356050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1668732332e_0_442"/>
          <p:cNvSpPr/>
          <p:nvPr/>
        </p:nvSpPr>
        <p:spPr>
          <a:xfrm rot="10800000">
            <a:off x="4479300" y="2610488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g1668732332e_0_442"/>
          <p:cNvSpPr/>
          <p:nvPr/>
        </p:nvSpPr>
        <p:spPr>
          <a:xfrm rot="10800000">
            <a:off x="4479300" y="1953100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g1668732332e_0_442"/>
          <p:cNvSpPr/>
          <p:nvPr/>
        </p:nvSpPr>
        <p:spPr>
          <a:xfrm rot="-5400000">
            <a:off x="5677700" y="1624425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1668732332e_0_442"/>
          <p:cNvSpPr/>
          <p:nvPr/>
        </p:nvSpPr>
        <p:spPr>
          <a:xfrm>
            <a:off x="6876100" y="1953100"/>
            <a:ext cx="185400" cy="227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E80A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668732332e_0_45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Why Visualize Data?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0" name="Google Shape;1030;g1668732332e_0_450"/>
          <p:cNvSpPr txBox="1"/>
          <p:nvPr/>
        </p:nvSpPr>
        <p:spPr>
          <a:xfrm>
            <a:off x="613700" y="1129075"/>
            <a:ext cx="656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are some of the reasons 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Taking Decisions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 Business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Accurate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efficiencies/inefficiencies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1668732332e_0_450"/>
          <p:cNvSpPr txBox="1"/>
          <p:nvPr/>
        </p:nvSpPr>
        <p:spPr>
          <a:xfrm>
            <a:off x="7224800" y="1379975"/>
            <a:ext cx="164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100,500</a:t>
            </a:r>
            <a:endParaRPr b="1" i="0" sz="2400" u="none" cap="none" strike="noStrike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1668732332e_0_450"/>
          <p:cNvSpPr txBox="1"/>
          <p:nvPr/>
        </p:nvSpPr>
        <p:spPr>
          <a:xfrm>
            <a:off x="4943600" y="1870375"/>
            <a:ext cx="39234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words are consumed by citizens every day,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short content help people to remember things faster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1668732332e_0_450"/>
          <p:cNvSpPr txBox="1"/>
          <p:nvPr/>
        </p:nvSpPr>
        <p:spPr>
          <a:xfrm>
            <a:off x="7224800" y="2558800"/>
            <a:ext cx="164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92%</a:t>
            </a:r>
            <a:endParaRPr b="1" i="0" sz="2400" u="none" cap="none" strike="noStrike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g1668732332e_0_450"/>
          <p:cNvSpPr txBox="1"/>
          <p:nvPr/>
        </p:nvSpPr>
        <p:spPr>
          <a:xfrm>
            <a:off x="4943600" y="3049200"/>
            <a:ext cx="392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consumers want brands to create ads that feel like story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g1668732332e_0_450"/>
          <p:cNvSpPr txBox="1"/>
          <p:nvPr/>
        </p:nvSpPr>
        <p:spPr>
          <a:xfrm>
            <a:off x="7224800" y="3475325"/>
            <a:ext cx="164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05A28"/>
                </a:solidFill>
                <a:latin typeface="Arial"/>
                <a:ea typeface="Arial"/>
                <a:cs typeface="Arial"/>
                <a:sym typeface="Arial"/>
              </a:rPr>
              <a:t>60x faster</a:t>
            </a:r>
            <a:endParaRPr b="1" i="0" sz="2400" u="none" cap="none" strike="noStrike">
              <a:solidFill>
                <a:srgbClr val="F05A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g1668732332e_0_450"/>
          <p:cNvSpPr txBox="1"/>
          <p:nvPr/>
        </p:nvSpPr>
        <p:spPr>
          <a:xfrm>
            <a:off x="4943600" y="3965725"/>
            <a:ext cx="39234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rate at which brain processes images in comparison to words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g1668732332e_0_450"/>
          <p:cNvSpPr txBox="1"/>
          <p:nvPr/>
        </p:nvSpPr>
        <p:spPr>
          <a:xfrm>
            <a:off x="5696600" y="1028375"/>
            <a:ext cx="31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Content Marketing Institute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8" name="Google Shape;1038;g1668732332e_0_450"/>
          <p:cNvCxnSpPr>
            <a:stCxn id="1037" idx="1"/>
          </p:cNvCxnSpPr>
          <p:nvPr/>
        </p:nvCxnSpPr>
        <p:spPr>
          <a:xfrm flipH="1">
            <a:off x="4755800" y="1213025"/>
            <a:ext cx="940800" cy="7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39" name="Google Shape;1039;g1668732332e_0_450"/>
          <p:cNvCxnSpPr/>
          <p:nvPr/>
        </p:nvCxnSpPr>
        <p:spPr>
          <a:xfrm>
            <a:off x="4812775" y="1220300"/>
            <a:ext cx="22800" cy="3592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40" name="Google Shape;1040;g1668732332e_0_450"/>
          <p:cNvCxnSpPr/>
          <p:nvPr/>
        </p:nvCxnSpPr>
        <p:spPr>
          <a:xfrm flipH="1">
            <a:off x="4835525" y="4744325"/>
            <a:ext cx="4311000" cy="1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6cc83dfbef_1_3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Various plots available in Python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6" name="Google Shape;1046;g16cc83dfbef_1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08" y="1142427"/>
            <a:ext cx="1591254" cy="117292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7" name="Google Shape;1047;g16cc83dfbef_1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0487" y="1142427"/>
            <a:ext cx="1591254" cy="117293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8" name="Google Shape;1048;g16cc83dfbef_1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4866" y="1142427"/>
            <a:ext cx="1591254" cy="11729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9" name="Google Shape;1049;g16cc83dfbef_1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108" y="2456022"/>
            <a:ext cx="1591243" cy="117292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0" name="Google Shape;1050;g16cc83dfbef_1_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0482" y="2456022"/>
            <a:ext cx="1591254" cy="117293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1" name="Google Shape;1051;g16cc83dfbef_1_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2456" y="2456022"/>
            <a:ext cx="1591243" cy="117292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2" name="Google Shape;1052;g16cc83dfbef_1_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89246" y="1142427"/>
            <a:ext cx="928228" cy="117292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3" name="Google Shape;1053;g16cc83dfbef_1_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16820" y="2456022"/>
            <a:ext cx="1591254" cy="117293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4" name="Google Shape;1054;g16cc83dfbef_1_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60591" y="1142425"/>
            <a:ext cx="1534415" cy="117292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5" name="Google Shape;1055;g16cc83dfbef_1_30"/>
          <p:cNvPicPr preferRelativeResize="0"/>
          <p:nvPr/>
        </p:nvPicPr>
        <p:blipFill rotWithShape="1">
          <a:blip r:embed="rId12">
            <a:alphaModFix/>
          </a:blip>
          <a:srcRect b="0" l="8951" r="8314" t="0"/>
          <a:stretch/>
        </p:blipFill>
        <p:spPr>
          <a:xfrm>
            <a:off x="7550538" y="2456022"/>
            <a:ext cx="1316462" cy="117292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6" name="Google Shape;1056;g16cc83dfbef_1_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3700" y="3769616"/>
            <a:ext cx="1591254" cy="11310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7" name="Google Shape;1057;g16cc83dfbef_1_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8080" y="3769616"/>
            <a:ext cx="1591254" cy="11310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8" name="Google Shape;1058;g16cc83dfbef_1_3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82459" y="3769616"/>
            <a:ext cx="1591254" cy="117293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9" name="Google Shape;1059;g16cc83dfbef_1_3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16839" y="3769616"/>
            <a:ext cx="1591254" cy="117293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0" name="Google Shape;1060;g16cc83dfbef_1_3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551219" y="3769616"/>
            <a:ext cx="1193435" cy="117292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668732332e_0_45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Which plot to choose when?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6" name="Google Shape;1066;g1668732332e_0_455"/>
          <p:cNvPicPr preferRelativeResize="0"/>
          <p:nvPr/>
        </p:nvPicPr>
        <p:blipFill rotWithShape="1">
          <a:blip r:embed="rId3">
            <a:alphaModFix/>
          </a:blip>
          <a:srcRect b="0" l="0" r="0" t="7578"/>
          <a:stretch/>
        </p:blipFill>
        <p:spPr>
          <a:xfrm>
            <a:off x="1640400" y="1028375"/>
            <a:ext cx="5952005" cy="411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668732332e_0_46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Data Science Lifecycle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g1668732332e_0_460"/>
          <p:cNvSpPr txBox="1"/>
          <p:nvPr/>
        </p:nvSpPr>
        <p:spPr>
          <a:xfrm>
            <a:off x="0" y="4933850"/>
            <a:ext cx="288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Recreated graphic of: Microsoft Data Science Lifecycle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g1668732332e_0_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75" y="1028375"/>
            <a:ext cx="8118449" cy="39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668732332e_0_467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Various activities in a Data Science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9" name="Google Shape;1079;g1668732332e_0_467"/>
          <p:cNvSpPr txBox="1"/>
          <p:nvPr/>
        </p:nvSpPr>
        <p:spPr>
          <a:xfrm>
            <a:off x="580417" y="1019000"/>
            <a:ext cx="699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85800" rtl="0" algn="l">
              <a:lnSpc>
                <a:spcPct val="115000"/>
              </a:lnSpc>
              <a:spcBef>
                <a:spcPts val="1100"/>
              </a:spcBef>
              <a:spcAft>
                <a:spcPts val="2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a Data Science project, significant time goes into Data Wrangling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0" name="Google Shape;1080;g1668732332e_0_467"/>
          <p:cNvCxnSpPr/>
          <p:nvPr/>
        </p:nvCxnSpPr>
        <p:spPr>
          <a:xfrm>
            <a:off x="623263" y="1308099"/>
            <a:ext cx="4839600" cy="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1" name="Google Shape;1081;g1668732332e_0_467"/>
          <p:cNvSpPr txBox="1"/>
          <p:nvPr/>
        </p:nvSpPr>
        <p:spPr>
          <a:xfrm>
            <a:off x="4983375" y="2135725"/>
            <a:ext cx="400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85800" rtl="0" algn="l">
              <a:lnSpc>
                <a:spcPct val="200000"/>
              </a:lnSpc>
              <a:spcBef>
                <a:spcPts val="1100"/>
              </a:spcBef>
              <a:spcAft>
                <a:spcPts val="2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What activities take the most time of Data Scientists?</a:t>
            </a:r>
            <a:endParaRPr b="1" i="1" sz="2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g1668732332e_0_467"/>
          <p:cNvSpPr txBox="1"/>
          <p:nvPr/>
        </p:nvSpPr>
        <p:spPr>
          <a:xfrm>
            <a:off x="-95700" y="4929625"/>
            <a:ext cx="166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85800" rtl="0" algn="ctr">
              <a:lnSpc>
                <a:spcPct val="115000"/>
              </a:lnSpc>
              <a:spcBef>
                <a:spcPts val="1100"/>
              </a:spcBef>
              <a:spcAft>
                <a:spcPts val="22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b="0" i="1" lang="en-US" sz="600" u="sng" cap="none" strike="noStrike">
                <a:solidFill>
                  <a:srgbClr val="2E355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Hackernoon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3" name="Google Shape;1083;g1668732332e_0_467"/>
          <p:cNvGrpSpPr/>
          <p:nvPr/>
        </p:nvGrpSpPr>
        <p:grpSpPr>
          <a:xfrm>
            <a:off x="674841" y="1362513"/>
            <a:ext cx="3818834" cy="3578307"/>
            <a:chOff x="950825" y="1584000"/>
            <a:chExt cx="4857950" cy="4873750"/>
          </a:xfrm>
        </p:grpSpPr>
        <p:pic>
          <p:nvPicPr>
            <p:cNvPr id="1084" name="Google Shape;1084;g1668732332e_0_467"/>
            <p:cNvPicPr preferRelativeResize="0"/>
            <p:nvPr/>
          </p:nvPicPr>
          <p:blipFill rotWithShape="1">
            <a:blip r:embed="rId4">
              <a:alphaModFix/>
            </a:blip>
            <a:srcRect b="13722" l="10966" r="14935" t="11938"/>
            <a:stretch/>
          </p:blipFill>
          <p:spPr>
            <a:xfrm>
              <a:off x="950825" y="1584000"/>
              <a:ext cx="4857950" cy="487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5" name="Google Shape;1085;g1668732332e_0_467"/>
            <p:cNvPicPr preferRelativeResize="0"/>
            <p:nvPr/>
          </p:nvPicPr>
          <p:blipFill rotWithShape="1">
            <a:blip r:embed="rId5">
              <a:alphaModFix/>
            </a:blip>
            <a:srcRect b="9021" l="11183" r="14355" t="19778"/>
            <a:stretch/>
          </p:blipFill>
          <p:spPr>
            <a:xfrm>
              <a:off x="2022600" y="2827475"/>
              <a:ext cx="3000000" cy="30270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noFill/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We teach over 400 technology topics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05" name="Google Shape;505;p5"/>
          <p:cNvGrpSpPr/>
          <p:nvPr/>
        </p:nvGrpSpPr>
        <p:grpSpPr>
          <a:xfrm>
            <a:off x="350200" y="3606154"/>
            <a:ext cx="8321882" cy="492162"/>
            <a:chOff x="350200" y="3529244"/>
            <a:chExt cx="8321882" cy="492162"/>
          </a:xfrm>
        </p:grpSpPr>
        <p:pic>
          <p:nvPicPr>
            <p:cNvPr id="506" name="Google Shape;50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0200" y="3546725"/>
              <a:ext cx="870347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13870" y="3583804"/>
              <a:ext cx="392949" cy="383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00144" y="3546725"/>
              <a:ext cx="834293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5"/>
            <p:cNvPicPr preferRelativeResize="0"/>
            <p:nvPr/>
          </p:nvPicPr>
          <p:blipFill rotWithShape="1">
            <a:blip r:embed="rId6">
              <a:alphaModFix/>
            </a:blip>
            <a:srcRect b="34484" l="13234" r="13527" t="13382"/>
            <a:stretch/>
          </p:blipFill>
          <p:spPr>
            <a:xfrm>
              <a:off x="4227760" y="3529244"/>
              <a:ext cx="685800" cy="49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06884" y="3592445"/>
              <a:ext cx="598104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98312" y="3638165"/>
              <a:ext cx="630937" cy="274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22573" y="3592445"/>
              <a:ext cx="749509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5"/>
          <p:cNvGrpSpPr/>
          <p:nvPr/>
        </p:nvGrpSpPr>
        <p:grpSpPr>
          <a:xfrm>
            <a:off x="586591" y="1357863"/>
            <a:ext cx="8160331" cy="461249"/>
            <a:chOff x="586591" y="1357863"/>
            <a:chExt cx="8160331" cy="461249"/>
          </a:xfrm>
        </p:grpSpPr>
        <p:pic>
          <p:nvPicPr>
            <p:cNvPr id="514" name="Google Shape;514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6591" y="1359888"/>
              <a:ext cx="39756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40667" y="1359888"/>
              <a:ext cx="914399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11578" y="1403431"/>
              <a:ext cx="914400" cy="370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182489" y="1357863"/>
              <a:ext cx="392950" cy="461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031951" y="1467064"/>
              <a:ext cx="914400" cy="242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402862" y="1359887"/>
              <a:ext cx="370332" cy="457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229705" y="1397480"/>
              <a:ext cx="731520" cy="382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417737" y="1423895"/>
              <a:ext cx="329185" cy="3291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5"/>
          <p:cNvGrpSpPr/>
          <p:nvPr/>
        </p:nvGrpSpPr>
        <p:grpSpPr>
          <a:xfrm>
            <a:off x="556773" y="2046712"/>
            <a:ext cx="8190149" cy="514761"/>
            <a:chOff x="556773" y="2048915"/>
            <a:chExt cx="8190149" cy="514761"/>
          </a:xfrm>
        </p:grpSpPr>
        <p:pic>
          <p:nvPicPr>
            <p:cNvPr id="523" name="Google Shape;523;p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56773" y="2168585"/>
              <a:ext cx="457200" cy="275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78186" y="2178280"/>
              <a:ext cx="914400" cy="25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56799" y="2048915"/>
              <a:ext cx="457200" cy="51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78212" y="2077696"/>
              <a:ext cx="682547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324972" y="2061150"/>
              <a:ext cx="457202" cy="490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346387" y="2101470"/>
              <a:ext cx="365760" cy="409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276360" y="2077696"/>
              <a:ext cx="57716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5"/>
            <p:cNvPicPr preferRelativeResize="0"/>
            <p:nvPr/>
          </p:nvPicPr>
          <p:blipFill rotWithShape="1">
            <a:blip r:embed="rId25">
              <a:alphaModFix/>
            </a:blip>
            <a:srcRect b="17390" l="12724" r="17242" t="18600"/>
            <a:stretch/>
          </p:blipFill>
          <p:spPr>
            <a:xfrm>
              <a:off x="8417738" y="2109501"/>
              <a:ext cx="329184" cy="393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" name="Google Shape;531;p5"/>
          <p:cNvGrpSpPr/>
          <p:nvPr/>
        </p:nvGrpSpPr>
        <p:grpSpPr>
          <a:xfrm>
            <a:off x="556774" y="2789071"/>
            <a:ext cx="8224342" cy="665684"/>
            <a:chOff x="556774" y="2749417"/>
            <a:chExt cx="8224342" cy="665684"/>
          </a:xfrm>
        </p:grpSpPr>
        <p:pic>
          <p:nvPicPr>
            <p:cNvPr id="532" name="Google Shape;532;p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56774" y="2834520"/>
              <a:ext cx="457199" cy="495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550263" y="2945099"/>
              <a:ext cx="713232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2799785" y="2891134"/>
              <a:ext cx="466345" cy="382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5"/>
            <p:cNvPicPr preferRelativeResize="0"/>
            <p:nvPr/>
          </p:nvPicPr>
          <p:blipFill rotWithShape="1">
            <a:blip r:embed="rId29">
              <a:alphaModFix/>
            </a:blip>
            <a:srcRect b="25536" l="4317" r="6300" t="24225"/>
            <a:stretch/>
          </p:blipFill>
          <p:spPr>
            <a:xfrm>
              <a:off x="3802420" y="2899379"/>
              <a:ext cx="1155801" cy="365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494511" y="2853659"/>
              <a:ext cx="457201" cy="45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5"/>
            <p:cNvPicPr preferRelativeResize="0"/>
            <p:nvPr/>
          </p:nvPicPr>
          <p:blipFill rotWithShape="1">
            <a:blip r:embed="rId31">
              <a:alphaModFix/>
            </a:blip>
            <a:srcRect b="0" l="30394" r="28445" t="0"/>
            <a:stretch/>
          </p:blipFill>
          <p:spPr>
            <a:xfrm>
              <a:off x="6488002" y="2749417"/>
              <a:ext cx="365760" cy="66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390053" y="285365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8383543" y="2883472"/>
              <a:ext cx="397573" cy="3975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0" name="Google Shape;540;p5"/>
          <p:cNvGrpSpPr/>
          <p:nvPr/>
        </p:nvGrpSpPr>
        <p:grpSpPr>
          <a:xfrm>
            <a:off x="602493" y="4402115"/>
            <a:ext cx="8132228" cy="457201"/>
            <a:chOff x="602493" y="4402115"/>
            <a:chExt cx="8132228" cy="457201"/>
          </a:xfrm>
        </p:grpSpPr>
        <p:pic>
          <p:nvPicPr>
            <p:cNvPr id="541" name="Google Shape;541;p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02493" y="4429548"/>
              <a:ext cx="365761" cy="402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2212955" y="4470696"/>
              <a:ext cx="1062532" cy="32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5"/>
            <p:cNvPicPr preferRelativeResize="0"/>
            <p:nvPr/>
          </p:nvPicPr>
          <p:blipFill rotWithShape="1">
            <a:blip r:embed="rId35">
              <a:alphaModFix/>
            </a:blip>
            <a:srcRect b="0" l="0" r="68467" t="0"/>
            <a:stretch/>
          </p:blipFill>
          <p:spPr>
            <a:xfrm>
              <a:off x="1423079" y="4470703"/>
              <a:ext cx="335050" cy="32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730312" y="4402115"/>
              <a:ext cx="457201" cy="45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4642338" y="4409289"/>
              <a:ext cx="969264" cy="442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066428" y="4509291"/>
              <a:ext cx="944826" cy="24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5"/>
            <p:cNvPicPr preferRelativeResize="0"/>
            <p:nvPr/>
          </p:nvPicPr>
          <p:blipFill rotWithShape="1">
            <a:blip r:embed="rId39">
              <a:alphaModFix/>
            </a:blip>
            <a:srcRect b="29614" l="13598" r="19046" t="18737"/>
            <a:stretch/>
          </p:blipFill>
          <p:spPr>
            <a:xfrm>
              <a:off x="7466079" y="4447836"/>
              <a:ext cx="365760" cy="365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5"/>
            <p:cNvPicPr preferRelativeResize="0"/>
            <p:nvPr/>
          </p:nvPicPr>
          <p:blipFill rotWithShape="1">
            <a:blip r:embed="rId40">
              <a:alphaModFix/>
            </a:blip>
            <a:srcRect b="23911" l="15100" r="17078" t="23673"/>
            <a:stretch/>
          </p:blipFill>
          <p:spPr>
            <a:xfrm>
              <a:off x="8286665" y="4406687"/>
              <a:ext cx="448056" cy="4480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chemeClr val="dk1"/>
                </a:solidFill>
              </a:rPr>
              <a:t>8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668732332e_0_48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Various activities in Data Science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1" name="Google Shape;1091;g1668732332e_0_480"/>
          <p:cNvSpPr txBox="1"/>
          <p:nvPr/>
        </p:nvSpPr>
        <p:spPr>
          <a:xfrm>
            <a:off x="580417" y="1019000"/>
            <a:ext cx="699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85800" rtl="0" algn="l">
              <a:lnSpc>
                <a:spcPct val="115000"/>
              </a:lnSpc>
              <a:spcBef>
                <a:spcPts val="1100"/>
              </a:spcBef>
              <a:spcAft>
                <a:spcPts val="2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Pipeline is a standard way of implementing Machine Learning Model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2" name="Google Shape;1092;g1668732332e_0_480"/>
          <p:cNvCxnSpPr/>
          <p:nvPr/>
        </p:nvCxnSpPr>
        <p:spPr>
          <a:xfrm>
            <a:off x="623263" y="1308099"/>
            <a:ext cx="4839600" cy="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3" name="Google Shape;1093;g1668732332e_0_480"/>
          <p:cNvSpPr/>
          <p:nvPr/>
        </p:nvSpPr>
        <p:spPr>
          <a:xfrm>
            <a:off x="154885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g1668732332e_0_480"/>
          <p:cNvSpPr/>
          <p:nvPr/>
        </p:nvSpPr>
        <p:spPr>
          <a:xfrm>
            <a:off x="49767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g1668732332e_0_480"/>
          <p:cNvSpPr/>
          <p:nvPr/>
        </p:nvSpPr>
        <p:spPr>
          <a:xfrm>
            <a:off x="1855425" y="2127100"/>
            <a:ext cx="12417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Pre-Preparation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g1668732332e_0_480"/>
          <p:cNvSpPr/>
          <p:nvPr/>
        </p:nvSpPr>
        <p:spPr>
          <a:xfrm>
            <a:off x="314390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g1668732332e_0_480"/>
          <p:cNvSpPr/>
          <p:nvPr/>
        </p:nvSpPr>
        <p:spPr>
          <a:xfrm>
            <a:off x="345047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Choose ML Models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1668732332e_0_480"/>
          <p:cNvSpPr/>
          <p:nvPr/>
        </p:nvSpPr>
        <p:spPr>
          <a:xfrm>
            <a:off x="450165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g1668732332e_0_480"/>
          <p:cNvSpPr/>
          <p:nvPr/>
        </p:nvSpPr>
        <p:spPr>
          <a:xfrm>
            <a:off x="480822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 ML Models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g1668732332e_0_480"/>
          <p:cNvSpPr/>
          <p:nvPr/>
        </p:nvSpPr>
        <p:spPr>
          <a:xfrm>
            <a:off x="585940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g1668732332e_0_480"/>
          <p:cNvSpPr/>
          <p:nvPr/>
        </p:nvSpPr>
        <p:spPr>
          <a:xfrm>
            <a:off x="6165975" y="2127100"/>
            <a:ext cx="10635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Evaluate ML Model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g1668732332e_0_480"/>
          <p:cNvSpPr/>
          <p:nvPr/>
        </p:nvSpPr>
        <p:spPr>
          <a:xfrm>
            <a:off x="727625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g1668732332e_0_480"/>
          <p:cNvSpPr/>
          <p:nvPr/>
        </p:nvSpPr>
        <p:spPr>
          <a:xfrm>
            <a:off x="758282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Tuning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g1668732332e_0_480"/>
          <p:cNvSpPr/>
          <p:nvPr/>
        </p:nvSpPr>
        <p:spPr>
          <a:xfrm>
            <a:off x="7582825" y="306885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 </a:t>
            </a: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g1668732332e_0_480"/>
          <p:cNvSpPr/>
          <p:nvPr/>
        </p:nvSpPr>
        <p:spPr>
          <a:xfrm>
            <a:off x="7582825" y="40106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Prediction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1668732332e_0_480"/>
          <p:cNvSpPr/>
          <p:nvPr/>
        </p:nvSpPr>
        <p:spPr>
          <a:xfrm rot="5400000">
            <a:off x="7955125" y="2720825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g1668732332e_0_480"/>
          <p:cNvSpPr/>
          <p:nvPr/>
        </p:nvSpPr>
        <p:spPr>
          <a:xfrm rot="5400000">
            <a:off x="7955125" y="3662575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g1668732332e_0_480"/>
          <p:cNvSpPr/>
          <p:nvPr/>
        </p:nvSpPr>
        <p:spPr>
          <a:xfrm>
            <a:off x="6195525" y="40106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Monitoring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g1668732332e_0_480"/>
          <p:cNvSpPr/>
          <p:nvPr/>
        </p:nvSpPr>
        <p:spPr>
          <a:xfrm>
            <a:off x="4749125" y="4010600"/>
            <a:ext cx="10635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Maintenance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g1668732332e_0_480"/>
          <p:cNvSpPr/>
          <p:nvPr/>
        </p:nvSpPr>
        <p:spPr>
          <a:xfrm rot="10800000">
            <a:off x="7261475" y="41334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g1668732332e_0_480"/>
          <p:cNvSpPr/>
          <p:nvPr/>
        </p:nvSpPr>
        <p:spPr>
          <a:xfrm rot="10800000">
            <a:off x="5874175" y="41334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g1668732332e_0_480"/>
          <p:cNvCxnSpPr>
            <a:stCxn id="1109" idx="1"/>
          </p:cNvCxnSpPr>
          <p:nvPr/>
        </p:nvCxnSpPr>
        <p:spPr>
          <a:xfrm rot="10800000">
            <a:off x="1014125" y="4231400"/>
            <a:ext cx="3735000" cy="7200"/>
          </a:xfrm>
          <a:prstGeom prst="straightConnector1">
            <a:avLst/>
          </a:prstGeom>
          <a:noFill/>
          <a:ln cap="flat" cmpd="sng" w="19050">
            <a:solidFill>
              <a:srgbClr val="27AAE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13" name="Google Shape;1113;g1668732332e_0_480"/>
          <p:cNvCxnSpPr>
            <a:endCxn id="1094" idx="2"/>
          </p:cNvCxnSpPr>
          <p:nvPr/>
        </p:nvCxnSpPr>
        <p:spPr>
          <a:xfrm flipH="1" rot="10800000">
            <a:off x="992375" y="2583100"/>
            <a:ext cx="7500" cy="1648500"/>
          </a:xfrm>
          <a:prstGeom prst="straightConnector1">
            <a:avLst/>
          </a:prstGeom>
          <a:noFill/>
          <a:ln cap="flat" cmpd="sng" w="19050">
            <a:solidFill>
              <a:srgbClr val="27AAE1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114" name="Google Shape;1114;g1668732332e_0_480"/>
          <p:cNvSpPr txBox="1"/>
          <p:nvPr/>
        </p:nvSpPr>
        <p:spPr>
          <a:xfrm>
            <a:off x="7582825" y="1524500"/>
            <a:ext cx="1063500" cy="531000"/>
          </a:xfrm>
          <a:prstGeom prst="rect">
            <a:avLst/>
          </a:prstGeom>
          <a:noFill/>
          <a:ln cap="flat" cmpd="sng" w="19050">
            <a:solidFill>
              <a:srgbClr val="E80A8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Best Hyperparameter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1668732332e_0_480"/>
          <p:cNvSpPr txBox="1"/>
          <p:nvPr/>
        </p:nvSpPr>
        <p:spPr>
          <a:xfrm>
            <a:off x="4625375" y="1524500"/>
            <a:ext cx="1311000" cy="531000"/>
          </a:xfrm>
          <a:prstGeom prst="rect">
            <a:avLst/>
          </a:prstGeom>
          <a:noFill/>
          <a:ln cap="flat" cmpd="sng" w="19050">
            <a:solidFill>
              <a:srgbClr val="F05A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Model Parameters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g1668732332e_0_480"/>
          <p:cNvSpPr txBox="1"/>
          <p:nvPr/>
        </p:nvSpPr>
        <p:spPr>
          <a:xfrm>
            <a:off x="-76200" y="4914100"/>
            <a:ext cx="433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Where there is process, there are pipelines</a:t>
            </a:r>
            <a:endParaRPr b="1" i="1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7" name="Google Shape;1117;g1668732332e_0_480"/>
          <p:cNvSpPr txBox="1"/>
          <p:nvPr/>
        </p:nvSpPr>
        <p:spPr>
          <a:xfrm>
            <a:off x="2904175" y="2705738"/>
            <a:ext cx="2097000" cy="531000"/>
          </a:xfrm>
          <a:prstGeom prst="rect">
            <a:avLst/>
          </a:prstGeom>
          <a:noFill/>
          <a:ln cap="flat" cmpd="sng" w="19050">
            <a:solidFill>
              <a:srgbClr val="F05A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 - Linear Regression, XGBoost, etc.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668732332e_0_51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Working with Scikit Learn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3" name="Google Shape;1123;g1668732332e_0_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375" y="1179775"/>
            <a:ext cx="2856925" cy="17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g1668732332e_0_516"/>
          <p:cNvSpPr txBox="1"/>
          <p:nvPr/>
        </p:nvSpPr>
        <p:spPr>
          <a:xfrm>
            <a:off x="524800" y="1059425"/>
            <a:ext cx="7139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Simple and efficient tools for predictive data analysis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Accessible to everybody, and reusable in various contexts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Built on NumPy, SciPy, and matplotlib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source, commercially usable - BSD license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ML library supports supervised and unsupervised learning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Provides tools for model fitting, data preprocessing, model selection, model evaluation, and many other utilities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Provides dozens of built-in machine learning algorithms and models, called estimators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668732332e_0_54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Working with Scikit Learn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0" name="Google Shape;1130;g1668732332e_0_549"/>
          <p:cNvPicPr preferRelativeResize="0"/>
          <p:nvPr/>
        </p:nvPicPr>
        <p:blipFill rotWithShape="1">
          <a:blip r:embed="rId3">
            <a:alphaModFix/>
          </a:blip>
          <a:srcRect b="0" l="0" r="0" t="1931"/>
          <a:stretch/>
        </p:blipFill>
        <p:spPr>
          <a:xfrm>
            <a:off x="341525" y="1208875"/>
            <a:ext cx="8460951" cy="37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668732332e_0_55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Regression-based Algorithms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6" name="Google Shape;1136;g1668732332e_0_556"/>
          <p:cNvSpPr txBox="1"/>
          <p:nvPr/>
        </p:nvSpPr>
        <p:spPr>
          <a:xfrm>
            <a:off x="1067250" y="1285000"/>
            <a:ext cx="70095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According to Oracle, Regression is a data mining function to predict a number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g1668732332e_0_556"/>
          <p:cNvSpPr txBox="1"/>
          <p:nvPr/>
        </p:nvSpPr>
        <p:spPr>
          <a:xfrm>
            <a:off x="461300" y="1941475"/>
            <a:ext cx="8343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predicts output labels or replies, which are continuous numeric values, for the provided input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model's learning from the training phase will be used to determine the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 models learn precise associations between inputs and outputs using the input data features (independent variables) and their matching continuous numeric output values (dependent or outcome variables)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6cc83dfbef_1_77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Regression based Algorithms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3" name="Google Shape;1143;g16cc83dfbef_1_77"/>
          <p:cNvSpPr/>
          <p:nvPr/>
        </p:nvSpPr>
        <p:spPr>
          <a:xfrm>
            <a:off x="3203400" y="1151875"/>
            <a:ext cx="2737200" cy="410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Generalized LInear Models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g16cc83dfbef_1_77"/>
          <p:cNvSpPr/>
          <p:nvPr/>
        </p:nvSpPr>
        <p:spPr>
          <a:xfrm>
            <a:off x="885750" y="2161050"/>
            <a:ext cx="1114800" cy="41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g16cc83dfbef_1_77"/>
          <p:cNvSpPr/>
          <p:nvPr/>
        </p:nvSpPr>
        <p:spPr>
          <a:xfrm>
            <a:off x="2415000" y="2161050"/>
            <a:ext cx="1114800" cy="41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Lasso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16cc83dfbef_1_77"/>
          <p:cNvSpPr/>
          <p:nvPr/>
        </p:nvSpPr>
        <p:spPr>
          <a:xfrm>
            <a:off x="3944250" y="2161050"/>
            <a:ext cx="1114800" cy="41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Logistic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g16cc83dfbef_1_77"/>
          <p:cNvSpPr/>
          <p:nvPr/>
        </p:nvSpPr>
        <p:spPr>
          <a:xfrm>
            <a:off x="5473500" y="2161050"/>
            <a:ext cx="1255500" cy="41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Multivariate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g16cc83dfbef_1_77"/>
          <p:cNvSpPr/>
          <p:nvPr/>
        </p:nvSpPr>
        <p:spPr>
          <a:xfrm>
            <a:off x="7143450" y="2161050"/>
            <a:ext cx="1114800" cy="41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Multiple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9" name="Google Shape;1149;g16cc83dfbef_1_77"/>
          <p:cNvCxnSpPr>
            <a:stCxn id="1143" idx="2"/>
            <a:endCxn id="1144" idx="0"/>
          </p:cNvCxnSpPr>
          <p:nvPr/>
        </p:nvCxnSpPr>
        <p:spPr>
          <a:xfrm rot="5400000">
            <a:off x="2708400" y="297475"/>
            <a:ext cx="598500" cy="3128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0" name="Google Shape;1150;g16cc83dfbef_1_77"/>
          <p:cNvCxnSpPr>
            <a:stCxn id="1143" idx="2"/>
            <a:endCxn id="1148" idx="0"/>
          </p:cNvCxnSpPr>
          <p:nvPr/>
        </p:nvCxnSpPr>
        <p:spPr>
          <a:xfrm flipH="1" rot="-5400000">
            <a:off x="5837250" y="297325"/>
            <a:ext cx="598500" cy="31290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1" name="Google Shape;1151;g16cc83dfbef_1_77"/>
          <p:cNvCxnSpPr>
            <a:stCxn id="1143" idx="2"/>
            <a:endCxn id="1147" idx="0"/>
          </p:cNvCxnSpPr>
          <p:nvPr/>
        </p:nvCxnSpPr>
        <p:spPr>
          <a:xfrm flipH="1" rot="-5400000">
            <a:off x="5037450" y="1097125"/>
            <a:ext cx="598500" cy="1529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2" name="Google Shape;1152;g16cc83dfbef_1_77"/>
          <p:cNvCxnSpPr>
            <a:stCxn id="1143" idx="2"/>
            <a:endCxn id="1145" idx="0"/>
          </p:cNvCxnSpPr>
          <p:nvPr/>
        </p:nvCxnSpPr>
        <p:spPr>
          <a:xfrm rot="5400000">
            <a:off x="3472950" y="1062025"/>
            <a:ext cx="598500" cy="1599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3" name="Google Shape;1153;g16cc83dfbef_1_77"/>
          <p:cNvCxnSpPr>
            <a:stCxn id="1143" idx="2"/>
            <a:endCxn id="1146" idx="0"/>
          </p:cNvCxnSpPr>
          <p:nvPr/>
        </p:nvCxnSpPr>
        <p:spPr>
          <a:xfrm rot="5400000">
            <a:off x="4237500" y="1826575"/>
            <a:ext cx="598500" cy="705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54" name="Google Shape;1154;g16cc83dfbef_1_77"/>
          <p:cNvSpPr txBox="1"/>
          <p:nvPr/>
        </p:nvSpPr>
        <p:spPr>
          <a:xfrm>
            <a:off x="6914850" y="2695275"/>
            <a:ext cx="182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Behavioural Analysis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Insurance Claim Worthiness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g16cc83dfbef_1_77"/>
          <p:cNvSpPr txBox="1"/>
          <p:nvPr/>
        </p:nvSpPr>
        <p:spPr>
          <a:xfrm>
            <a:off x="5339100" y="2695275"/>
            <a:ext cx="182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product combinations for retailers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g16cc83dfbef_1_77"/>
          <p:cNvSpPr txBox="1"/>
          <p:nvPr/>
        </p:nvSpPr>
        <p:spPr>
          <a:xfrm>
            <a:off x="3739500" y="2695275"/>
            <a:ext cx="1689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House Prices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Lifetime value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g16cc83dfbef_1_77"/>
          <p:cNvSpPr txBox="1"/>
          <p:nvPr/>
        </p:nvSpPr>
        <p:spPr>
          <a:xfrm>
            <a:off x="2203800" y="2695275"/>
            <a:ext cx="1689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Enterprise wide risk framework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 multiple stress scenarios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16cc83dfbef_1_77"/>
          <p:cNvSpPr txBox="1"/>
          <p:nvPr/>
        </p:nvSpPr>
        <p:spPr>
          <a:xfrm>
            <a:off x="598350" y="2695275"/>
            <a:ext cx="168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 forecasting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forecasting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6cc83dfbef_1_10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Regression based Algorithms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4" name="Google Shape;1164;g16cc83dfbef_1_100"/>
          <p:cNvSpPr/>
          <p:nvPr/>
        </p:nvSpPr>
        <p:spPr>
          <a:xfrm>
            <a:off x="870250" y="3740050"/>
            <a:ext cx="1114800" cy="41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g16cc83dfbef_1_100"/>
          <p:cNvSpPr/>
          <p:nvPr/>
        </p:nvSpPr>
        <p:spPr>
          <a:xfrm>
            <a:off x="4030550" y="3688200"/>
            <a:ext cx="1114800" cy="41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Lasso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16cc83dfbef_1_100"/>
          <p:cNvSpPr/>
          <p:nvPr/>
        </p:nvSpPr>
        <p:spPr>
          <a:xfrm>
            <a:off x="7190850" y="3688200"/>
            <a:ext cx="1114800" cy="410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Logistic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7" name="Google Shape;1167;g16cc83dfbef_1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00" y="1551546"/>
            <a:ext cx="2596100" cy="17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g16cc83dfbef_1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650" y="1367557"/>
            <a:ext cx="1693900" cy="208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g16cc83dfbef_1_100"/>
          <p:cNvPicPr preferRelativeResize="0"/>
          <p:nvPr/>
        </p:nvPicPr>
        <p:blipFill rotWithShape="1">
          <a:blip r:embed="rId5">
            <a:alphaModFix/>
          </a:blip>
          <a:srcRect b="0" l="52863" r="0" t="8958"/>
          <a:stretch/>
        </p:blipFill>
        <p:spPr>
          <a:xfrm>
            <a:off x="6562174" y="1711789"/>
            <a:ext cx="2077903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668732332e_0_561"/>
          <p:cNvSpPr txBox="1"/>
          <p:nvPr/>
        </p:nvSpPr>
        <p:spPr>
          <a:xfrm>
            <a:off x="613700" y="1235850"/>
            <a:ext cx="8350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greatest and most popular supervised learning techniques is based on tree-based 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 models are strengthened by tree-based algorithms because of their excellent accuracy, stability, and simplicity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can adjust to any situation and find a solution to any issue (classification or regression)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many types of data science challenges, tree-based techniques including gradient boosting, random forest, and decision trees are frequently used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g1668732332e_0_56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Tree-based Algorithms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6cc83dfbef_1_133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Tree based Algorithm - Types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g16cc83dfbef_1_133"/>
          <p:cNvSpPr/>
          <p:nvPr/>
        </p:nvSpPr>
        <p:spPr>
          <a:xfrm>
            <a:off x="0" y="1635525"/>
            <a:ext cx="1494000" cy="433500"/>
          </a:xfrm>
          <a:prstGeom prst="rect">
            <a:avLst/>
          </a:prstGeom>
          <a:solidFill>
            <a:srgbClr val="EE77BB"/>
          </a:solidFill>
          <a:ln cap="flat" cmpd="sng" w="9525">
            <a:solidFill>
              <a:srgbClr val="EE77BB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8400000" dist="47625">
              <a:srgbClr val="000000">
                <a:alpha val="3843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16cc83dfbef_1_133"/>
          <p:cNvSpPr/>
          <p:nvPr/>
        </p:nvSpPr>
        <p:spPr>
          <a:xfrm>
            <a:off x="0" y="2145225"/>
            <a:ext cx="1699200" cy="433500"/>
          </a:xfrm>
          <a:prstGeom prst="rect">
            <a:avLst/>
          </a:prstGeom>
          <a:solidFill>
            <a:srgbClr val="EE42A4"/>
          </a:solidFill>
          <a:ln cap="flat" cmpd="sng" w="9525">
            <a:solidFill>
              <a:srgbClr val="EE42A4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8400000" dist="47625">
              <a:srgbClr val="000000">
                <a:alpha val="3843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Bagging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g16cc83dfbef_1_133"/>
          <p:cNvSpPr/>
          <p:nvPr/>
        </p:nvSpPr>
        <p:spPr>
          <a:xfrm>
            <a:off x="0" y="3164625"/>
            <a:ext cx="2144100" cy="433500"/>
          </a:xfrm>
          <a:prstGeom prst="rect">
            <a:avLst/>
          </a:prstGeom>
          <a:solidFill>
            <a:srgbClr val="E80A89"/>
          </a:solidFill>
          <a:ln cap="flat" cmpd="sng" w="9525">
            <a:solidFill>
              <a:srgbClr val="EA008A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8400000" dist="47625">
              <a:srgbClr val="000000">
                <a:alpha val="3843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Boosting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g16cc83dfbef_1_133"/>
          <p:cNvSpPr/>
          <p:nvPr/>
        </p:nvSpPr>
        <p:spPr>
          <a:xfrm>
            <a:off x="0" y="2654925"/>
            <a:ext cx="1893300" cy="433500"/>
          </a:xfrm>
          <a:prstGeom prst="rect">
            <a:avLst/>
          </a:prstGeom>
          <a:solidFill>
            <a:srgbClr val="F51F99"/>
          </a:solidFill>
          <a:ln cap="flat" cmpd="sng" w="9525">
            <a:solidFill>
              <a:srgbClr val="EE42A4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8400000" dist="47625">
              <a:srgbClr val="000000">
                <a:alpha val="3843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g16cc83dfbef_1_133"/>
          <p:cNvSpPr/>
          <p:nvPr/>
        </p:nvSpPr>
        <p:spPr>
          <a:xfrm>
            <a:off x="0" y="3674325"/>
            <a:ext cx="2360700" cy="433500"/>
          </a:xfrm>
          <a:prstGeom prst="rect">
            <a:avLst/>
          </a:prstGeom>
          <a:solidFill>
            <a:srgbClr val="DF0385"/>
          </a:solidFill>
          <a:ln cap="flat" cmpd="sng" w="9525">
            <a:solidFill>
              <a:srgbClr val="DF0385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8400000" dist="47625">
              <a:srgbClr val="000000">
                <a:alpha val="3843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g16cc83dfbef_1_133"/>
          <p:cNvSpPr/>
          <p:nvPr/>
        </p:nvSpPr>
        <p:spPr>
          <a:xfrm>
            <a:off x="0" y="4184025"/>
            <a:ext cx="2588700" cy="433500"/>
          </a:xfrm>
          <a:prstGeom prst="rect">
            <a:avLst/>
          </a:prstGeom>
          <a:solidFill>
            <a:srgbClr val="B60269"/>
          </a:solidFill>
          <a:ln cap="flat" cmpd="sng" w="9525">
            <a:solidFill>
              <a:srgbClr val="B60269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8400000" dist="47625">
              <a:srgbClr val="000000">
                <a:alpha val="3843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g16cc83dfbef_1_133"/>
          <p:cNvSpPr txBox="1"/>
          <p:nvPr/>
        </p:nvSpPr>
        <p:spPr>
          <a:xfrm>
            <a:off x="1573325" y="1667625"/>
            <a:ext cx="634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 graphical representation of possible solutions to decision based on certain conditions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g16cc83dfbef_1_133"/>
          <p:cNvSpPr txBox="1"/>
          <p:nvPr/>
        </p:nvSpPr>
        <p:spPr>
          <a:xfrm>
            <a:off x="1748700" y="2084925"/>
            <a:ext cx="71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Ensemble meta-algorithm combining predictions from multiple decision trees through a majority voting mechanism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g16cc83dfbef_1_133"/>
          <p:cNvSpPr txBox="1"/>
          <p:nvPr/>
        </p:nvSpPr>
        <p:spPr>
          <a:xfrm>
            <a:off x="1958125" y="2594625"/>
            <a:ext cx="690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Bagging based algorithm where only a subset of features are selected at random to build a forest or collection of decision trees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16cc83dfbef_1_133"/>
          <p:cNvSpPr txBox="1"/>
          <p:nvPr/>
        </p:nvSpPr>
        <p:spPr>
          <a:xfrm>
            <a:off x="2232025" y="3134475"/>
            <a:ext cx="671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Models are build sequentially by minimizing the errors from previous models while increasing influence of high performing models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g16cc83dfbef_1_133"/>
          <p:cNvSpPr txBox="1"/>
          <p:nvPr/>
        </p:nvSpPr>
        <p:spPr>
          <a:xfrm>
            <a:off x="2410850" y="3706425"/>
            <a:ext cx="647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Employs gradient descent algorithms to minimize errors in sequential models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g16cc83dfbef_1_133"/>
          <p:cNvSpPr txBox="1"/>
          <p:nvPr/>
        </p:nvSpPr>
        <p:spPr>
          <a:xfrm>
            <a:off x="2618825" y="4169775"/>
            <a:ext cx="624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Optimized gradient boosting algorithm through parallel processing, tree pruning, handling missing values &amp; regularization to avoid overfitting/bias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668732332e_0_56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Instance-based Algorithms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8" name="Google Shape;1198;g1668732332e_0_565"/>
          <p:cNvSpPr txBox="1"/>
          <p:nvPr/>
        </p:nvSpPr>
        <p:spPr>
          <a:xfrm>
            <a:off x="613700" y="1140450"/>
            <a:ext cx="8327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Instance-based learning is a family of learning algorithms that compares new issue instances with cases seen during training that have been retained in memory, as opposed to conducting explicit generalization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algorithms are commonly referred to as "lazy" since computation is delayed until a new instance is observed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called instance-based because it constructs hypotheses directly from the training instances themselve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instance-based learning algorithms are the K-nearest neighbors (KNN) algorithm, Kernel Machines and RBF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6cc83dfbef_1_158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Instance based Algorithm - Types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4" name="Google Shape;1204;g16cc83dfbef_1_158"/>
          <p:cNvSpPr/>
          <p:nvPr/>
        </p:nvSpPr>
        <p:spPr>
          <a:xfrm>
            <a:off x="3203400" y="1345075"/>
            <a:ext cx="2737200" cy="598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Types of Instance based Algorithms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16cc83dfbef_1_158"/>
          <p:cNvSpPr/>
          <p:nvPr/>
        </p:nvSpPr>
        <p:spPr>
          <a:xfrm>
            <a:off x="867675" y="2542050"/>
            <a:ext cx="1869600" cy="59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 Nearest Neighbour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g16cc83dfbef_1_158"/>
          <p:cNvSpPr/>
          <p:nvPr/>
        </p:nvSpPr>
        <p:spPr>
          <a:xfrm>
            <a:off x="2874825" y="2542050"/>
            <a:ext cx="1869600" cy="59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Self Organizing Map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g16cc83dfbef_1_158"/>
          <p:cNvSpPr/>
          <p:nvPr/>
        </p:nvSpPr>
        <p:spPr>
          <a:xfrm>
            <a:off x="4872975" y="2542050"/>
            <a:ext cx="1869600" cy="59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Vector Quantization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g16cc83dfbef_1_158"/>
          <p:cNvSpPr/>
          <p:nvPr/>
        </p:nvSpPr>
        <p:spPr>
          <a:xfrm>
            <a:off x="6847725" y="2542050"/>
            <a:ext cx="1869600" cy="598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Locally Weighted Learning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9" name="Google Shape;1209;g16cc83dfbef_1_158"/>
          <p:cNvCxnSpPr>
            <a:stCxn id="1204" idx="2"/>
            <a:endCxn id="1205" idx="0"/>
          </p:cNvCxnSpPr>
          <p:nvPr/>
        </p:nvCxnSpPr>
        <p:spPr>
          <a:xfrm rot="5400000">
            <a:off x="2887950" y="858025"/>
            <a:ext cx="598500" cy="2769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0" name="Google Shape;1210;g16cc83dfbef_1_158"/>
          <p:cNvCxnSpPr>
            <a:stCxn id="1204" idx="2"/>
            <a:endCxn id="1208" idx="0"/>
          </p:cNvCxnSpPr>
          <p:nvPr/>
        </p:nvCxnSpPr>
        <p:spPr>
          <a:xfrm flipH="1" rot="-5400000">
            <a:off x="5878050" y="637525"/>
            <a:ext cx="598500" cy="3210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1" name="Google Shape;1211;g16cc83dfbef_1_158"/>
          <p:cNvCxnSpPr>
            <a:stCxn id="1204" idx="2"/>
            <a:endCxn id="1206" idx="0"/>
          </p:cNvCxnSpPr>
          <p:nvPr/>
        </p:nvCxnSpPr>
        <p:spPr>
          <a:xfrm rot="5400000">
            <a:off x="3891600" y="1861675"/>
            <a:ext cx="598500" cy="7623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2" name="Google Shape;1212;g16cc83dfbef_1_158"/>
          <p:cNvCxnSpPr>
            <a:stCxn id="1204" idx="2"/>
            <a:endCxn id="1207" idx="0"/>
          </p:cNvCxnSpPr>
          <p:nvPr/>
        </p:nvCxnSpPr>
        <p:spPr>
          <a:xfrm flipH="1" rot="-5400000">
            <a:off x="4890600" y="1624975"/>
            <a:ext cx="598500" cy="1235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You experience our impact on a daily basis!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5" name="Google Shape;555;p6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3093132" y="2743626"/>
            <a:ext cx="3399588" cy="225862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200000" dist="85725">
              <a:srgbClr val="000000">
                <a:alpha val="20000"/>
              </a:srgbClr>
            </a:outerShdw>
          </a:effectLst>
        </p:spPr>
      </p:pic>
      <p:pic>
        <p:nvPicPr>
          <p:cNvPr id="556" name="Google Shape;5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700" y="1492849"/>
            <a:ext cx="3237473" cy="215779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200000" dist="85725">
              <a:srgbClr val="000000">
                <a:alpha val="20000"/>
              </a:srgbClr>
            </a:outerShdw>
          </a:effectLst>
        </p:spPr>
      </p:pic>
      <p:pic>
        <p:nvPicPr>
          <p:cNvPr id="557" name="Google Shape;5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8746" y="1295690"/>
            <a:ext cx="3065928" cy="204643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200000" dist="85725">
              <a:srgbClr val="000000">
                <a:alpha val="20000"/>
              </a:srgbClr>
            </a:outerShdw>
          </a:effectLst>
        </p:spPr>
      </p:pic>
      <p:sp>
        <p:nvSpPr>
          <p:cNvPr id="558" name="Google Shape;55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9</a:t>
            </a: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668732332e_0_56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Bias vs Variance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8" name="Google Shape;1218;g1668732332e_0_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538" y="1767725"/>
            <a:ext cx="5818925" cy="30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g1668732332e_0_569"/>
          <p:cNvSpPr txBox="1"/>
          <p:nvPr/>
        </p:nvSpPr>
        <p:spPr>
          <a:xfrm>
            <a:off x="602750" y="1028363"/>
            <a:ext cx="827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Let’s say we’re trying to build a Machine Learning model for the following data set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668732332e_0_57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Bias vs Variance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5" name="Google Shape;1225;g1668732332e_0_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450" y="1397337"/>
            <a:ext cx="2704168" cy="160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g1668732332e_0_5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9906" y="1389800"/>
            <a:ext cx="2704169" cy="16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g1668732332e_0_575"/>
          <p:cNvPicPr preferRelativeResize="0"/>
          <p:nvPr/>
        </p:nvPicPr>
        <p:blipFill rotWithShape="1">
          <a:blip r:embed="rId5">
            <a:alphaModFix/>
          </a:blip>
          <a:srcRect b="0" l="0" r="0" t="4616"/>
          <a:stretch/>
        </p:blipFill>
        <p:spPr>
          <a:xfrm>
            <a:off x="6023362" y="1397337"/>
            <a:ext cx="2704189" cy="16094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g1668732332e_0_575"/>
          <p:cNvSpPr txBox="1"/>
          <p:nvPr/>
        </p:nvSpPr>
        <p:spPr>
          <a:xfrm>
            <a:off x="825185" y="1028376"/>
            <a:ext cx="188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Good-Fit Model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g1668732332e_0_575"/>
          <p:cNvSpPr txBox="1"/>
          <p:nvPr/>
        </p:nvSpPr>
        <p:spPr>
          <a:xfrm>
            <a:off x="3554700" y="1028379"/>
            <a:ext cx="20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Overfitting Model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g1668732332e_0_575"/>
          <p:cNvSpPr txBox="1"/>
          <p:nvPr/>
        </p:nvSpPr>
        <p:spPr>
          <a:xfrm>
            <a:off x="6432127" y="1028384"/>
            <a:ext cx="20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Underfitting Model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g1668732332e_0_575"/>
          <p:cNvSpPr txBox="1"/>
          <p:nvPr/>
        </p:nvSpPr>
        <p:spPr>
          <a:xfrm>
            <a:off x="6086248" y="3144925"/>
            <a:ext cx="2704200" cy="1708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Underfitting is the case where the model has “</a:t>
            </a:r>
            <a:r>
              <a:rPr b="0" i="1" lang="en-US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 learned enough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 from the training data, resulting in low-levels of generalization and unreliable predictions</a:t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g1668732332e_0_575"/>
          <p:cNvSpPr txBox="1"/>
          <p:nvPr/>
        </p:nvSpPr>
        <p:spPr>
          <a:xfrm>
            <a:off x="3219901" y="3144925"/>
            <a:ext cx="2767200" cy="1708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Overfitting is the case where the overall cost is really small, but the generalization of the model is unreliable. This is due to the model having “</a:t>
            </a:r>
            <a:r>
              <a:rPr b="0" i="1" lang="en-US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learned too much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 from the training data set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g1668732332e_0_575"/>
          <p:cNvSpPr txBox="1"/>
          <p:nvPr/>
        </p:nvSpPr>
        <p:spPr>
          <a:xfrm>
            <a:off x="353550" y="3144925"/>
            <a:ext cx="2767200" cy="1708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terms of Machine Learning, the line above could give a very likely prediction for any new input, The outputs are expected to follow the trend seen in the training set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668732332e_0_59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Bias vs Variance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9" name="Google Shape;1239;g1668732332e_0_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700" y="1180775"/>
            <a:ext cx="4629410" cy="357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g1668732332e_0_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3301" y="1180783"/>
            <a:ext cx="3614962" cy="34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g1668732332e_0_590"/>
          <p:cNvSpPr txBox="1"/>
          <p:nvPr/>
        </p:nvSpPr>
        <p:spPr>
          <a:xfrm>
            <a:off x="5503212" y="2826327"/>
            <a:ext cx="8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6666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Underfitting</a:t>
            </a:r>
            <a:endParaRPr b="1" i="1" sz="1000" u="none" cap="none" strike="noStrike">
              <a:solidFill>
                <a:srgbClr val="66666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2" name="Google Shape;1242;g1668732332e_0_590"/>
          <p:cNvSpPr txBox="1"/>
          <p:nvPr/>
        </p:nvSpPr>
        <p:spPr>
          <a:xfrm>
            <a:off x="8103988" y="2726537"/>
            <a:ext cx="8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66666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Overfitting</a:t>
            </a:r>
            <a:endParaRPr b="1" i="1" sz="1000" u="none" cap="none" strike="noStrike">
              <a:solidFill>
                <a:srgbClr val="66666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43" name="Google Shape;1243;g1668732332e_0_590"/>
          <p:cNvCxnSpPr>
            <a:stCxn id="1241" idx="2"/>
          </p:cNvCxnSpPr>
          <p:nvPr/>
        </p:nvCxnSpPr>
        <p:spPr>
          <a:xfrm>
            <a:off x="5950362" y="3165027"/>
            <a:ext cx="343200" cy="251400"/>
          </a:xfrm>
          <a:prstGeom prst="straightConnector1">
            <a:avLst/>
          </a:prstGeom>
          <a:noFill/>
          <a:ln cap="flat" cmpd="sng" w="9525">
            <a:solidFill>
              <a:srgbClr val="35353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4" name="Google Shape;1244;g1668732332e_0_590"/>
          <p:cNvCxnSpPr>
            <a:stCxn id="1242" idx="0"/>
          </p:cNvCxnSpPr>
          <p:nvPr/>
        </p:nvCxnSpPr>
        <p:spPr>
          <a:xfrm rot="10800000">
            <a:off x="8477338" y="2402537"/>
            <a:ext cx="73800" cy="324000"/>
          </a:xfrm>
          <a:prstGeom prst="straightConnector1">
            <a:avLst/>
          </a:prstGeom>
          <a:noFill/>
          <a:ln cap="flat" cmpd="sng" w="9525">
            <a:solidFill>
              <a:srgbClr val="35353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668732332e_0_62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Data Splitting &amp; its Importance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0" name="Google Shape;1250;g1668732332e_0_621"/>
          <p:cNvSpPr txBox="1"/>
          <p:nvPr/>
        </p:nvSpPr>
        <p:spPr>
          <a:xfrm>
            <a:off x="0" y="4750900"/>
            <a:ext cx="855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914400" rtl="0" algn="l">
              <a:lnSpc>
                <a:spcPct val="115000"/>
              </a:lnSpc>
              <a:spcBef>
                <a:spcPts val="1100"/>
              </a:spcBef>
              <a:spcAft>
                <a:spcPts val="1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use all the data for training then we do not have any way of evaluating the model performance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1" name="Google Shape;1251;g1668732332e_0_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1089550"/>
            <a:ext cx="7464431" cy="341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668732332e_0_60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Is Accuracy Enough?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7" name="Google Shape;1257;g1668732332e_0_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378" y="3392000"/>
            <a:ext cx="7218300" cy="12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g1668732332e_0_609"/>
          <p:cNvSpPr txBox="1"/>
          <p:nvPr/>
        </p:nvSpPr>
        <p:spPr>
          <a:xfrm>
            <a:off x="608900" y="1071988"/>
            <a:ext cx="8262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system has to specify we have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Dog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within a set of pictures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the simple evaluation metrics is accuracy. Suppose you have 5 images and the model gets 4 of them right, then the score is 0.8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Thus, we can say accuracy is the number of correctly classified images over total images. That is simple and intuitive, but this is not enough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676b1c6b0a_1_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Is Accuracy Enough?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4" name="Google Shape;1264;g1676b1c6b0a_1_0"/>
          <p:cNvSpPr txBox="1"/>
          <p:nvPr/>
        </p:nvSpPr>
        <p:spPr>
          <a:xfrm>
            <a:off x="608900" y="1071988"/>
            <a:ext cx="8262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create an algorithm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 is_a_dog (x):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naive algorithm above assumes everything is not a dog without doing any computation on the given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thing to notice is that because coincidentally our dataset has 4 images that are not-dog, such naive algorithm gets the score of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 (so called accuracy)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5" name="Google Shape;1265;g1676b1c6b0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699" y="3342950"/>
            <a:ext cx="6987299" cy="17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676b1c6b0a_1_7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Is Accuracy Enough?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1" name="Google Shape;1271;g1676b1c6b0a_1_7"/>
          <p:cNvSpPr txBox="1"/>
          <p:nvPr/>
        </p:nvSpPr>
        <p:spPr>
          <a:xfrm>
            <a:off x="608900" y="1071988"/>
            <a:ext cx="826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we are having the Class Imbalance 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will lead you to failure of Accuracy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2" name="Google Shape;1272;g1676b1c6b0a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378" y="3392000"/>
            <a:ext cx="7218300" cy="12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676b1c6b0a_1_14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Other metrics to look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8" name="Google Shape;1278;g1676b1c6b0a_1_14"/>
          <p:cNvSpPr txBox="1"/>
          <p:nvPr/>
        </p:nvSpPr>
        <p:spPr>
          <a:xfrm>
            <a:off x="608900" y="1071988"/>
            <a:ext cx="8262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Ways to combat this situation: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Among all of the predictions that are “dog”, how many of them are correctly classified?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Among all of data that are labelled “dog”, how many of them are correctly classified?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9" name="Google Shape;1279;g1676b1c6b0a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3936" y="2326550"/>
            <a:ext cx="5696126" cy="66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g1676b1c6b0a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836" y="3998741"/>
            <a:ext cx="4924324" cy="55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676b1c6b0a_1_22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Other metrics to look for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6" name="Google Shape;1286;g1676b1c6b0a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723" y="1284925"/>
            <a:ext cx="5056429" cy="25597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g1676b1c6b0a_1_22"/>
          <p:cNvSpPr txBox="1"/>
          <p:nvPr/>
        </p:nvSpPr>
        <p:spPr>
          <a:xfrm>
            <a:off x="1896450" y="4126152"/>
            <a:ext cx="53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Airport, What is required? Accuracy or Precision?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676b1c6b0a_1_3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Other metrics to look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3" name="Google Shape;1293;g1676b1c6b0a_1_31"/>
          <p:cNvSpPr txBox="1"/>
          <p:nvPr/>
        </p:nvSpPr>
        <p:spPr>
          <a:xfrm>
            <a:off x="1742550" y="4165686"/>
            <a:ext cx="56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Courtroom, What is required? Accuracy or Precision?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4" name="Google Shape;1294;g1676b1c6b0a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2220" y="1262100"/>
            <a:ext cx="4459559" cy="263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My pledge to you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7"/>
          <p:cNvSpPr txBox="1"/>
          <p:nvPr>
            <p:ph idx="1" type="body"/>
          </p:nvPr>
        </p:nvSpPr>
        <p:spPr>
          <a:xfrm>
            <a:off x="613700" y="179415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>
                <a:solidFill>
                  <a:schemeClr val="dk1"/>
                </a:solidFill>
              </a:rPr>
              <a:t>Make this interactive</a:t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>
                <a:solidFill>
                  <a:schemeClr val="dk1"/>
                </a:solidFill>
              </a:rPr>
              <a:t>Ask you questions </a:t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>
                <a:solidFill>
                  <a:schemeClr val="dk1"/>
                </a:solidFill>
              </a:rPr>
              <a:t>Ensure everyone can speak 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>
                <a:solidFill>
                  <a:schemeClr val="dk1"/>
                </a:solidFill>
              </a:rPr>
              <a:t>Create an inclusive learning environment</a:t>
            </a:r>
            <a:endParaRPr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-US">
                <a:solidFill>
                  <a:schemeClr val="dk1"/>
                </a:solidFill>
              </a:rPr>
              <a:t>Use an on-screen timer for breaks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5" name="Google Shape;565;p7"/>
          <p:cNvSpPr txBox="1"/>
          <p:nvPr>
            <p:ph idx="1" type="body"/>
          </p:nvPr>
        </p:nvSpPr>
        <p:spPr>
          <a:xfrm>
            <a:off x="613700" y="12895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-US" sz="1800">
                <a:solidFill>
                  <a:schemeClr val="accent1"/>
                </a:solidFill>
              </a:rPr>
              <a:t>I will...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566" name="Google Shape;56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67" name="Google Shape;567;p7"/>
          <p:cNvSpPr txBox="1"/>
          <p:nvPr/>
        </p:nvSpPr>
        <p:spPr>
          <a:xfrm>
            <a:off x="613700" y="4372751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… also, if you have an accessibility need, please let me know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676b1c6b0a_1_3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Other metrics to look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0" name="Google Shape;1300;g1676b1c6b0a_1_39"/>
          <p:cNvSpPr txBox="1"/>
          <p:nvPr/>
        </p:nvSpPr>
        <p:spPr>
          <a:xfrm>
            <a:off x="613700" y="1028375"/>
            <a:ext cx="786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create a Confusion Matrix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Confusion matrix splits the data into 4 categories: true positive, true negative, false positive and false 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1" name="Google Shape;1301;g1676b1c6b0a_1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612" y="2823525"/>
            <a:ext cx="4558775" cy="19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676b1c6b0a_1_47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Other metrics to look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7" name="Google Shape;1307;g1676b1c6b0a_1_47"/>
          <p:cNvSpPr txBox="1"/>
          <p:nvPr/>
        </p:nvSpPr>
        <p:spPr>
          <a:xfrm>
            <a:off x="613700" y="1028375"/>
            <a:ext cx="78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consider a batch of images labelled as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Not-Dog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8" name="Google Shape;1308;g1676b1c6b0a_1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463" y="1841725"/>
            <a:ext cx="6639076" cy="28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676b1c6b0a_1_54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Other metrics to look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4" name="Google Shape;1314;g1676b1c6b0a_1_54"/>
          <p:cNvSpPr txBox="1"/>
          <p:nvPr/>
        </p:nvSpPr>
        <p:spPr>
          <a:xfrm>
            <a:off x="613700" y="1028375"/>
            <a:ext cx="7861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evaluate it using Confusion Matrix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case, the Precision is (4/(4+3))= 0.57 whereas recall is (4/(4+2))= 0.66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5" name="Google Shape;1315;g1676b1c6b0a_1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001" y="1482288"/>
            <a:ext cx="6180900" cy="29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676b1c6b0a_1_6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Other metrics to look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1" name="Google Shape;1321;g1676b1c6b0a_1_61"/>
          <p:cNvSpPr txBox="1"/>
          <p:nvPr/>
        </p:nvSpPr>
        <p:spPr>
          <a:xfrm>
            <a:off x="613700" y="1028375"/>
            <a:ext cx="78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decide Precision or Recall?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2" name="Google Shape;1322;g1676b1c6b0a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3450" y="1990475"/>
            <a:ext cx="5277101" cy="23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676b1c6b0a_1_68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Other metrics to look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8" name="Google Shape;1328;g1676b1c6b0a_1_68"/>
          <p:cNvSpPr txBox="1"/>
          <p:nvPr/>
        </p:nvSpPr>
        <p:spPr>
          <a:xfrm>
            <a:off x="613700" y="1028375"/>
            <a:ext cx="8327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 our model will surely have 5 incorrect labels, if all the incorrect classifications fall into false-positive, then we will have low precision and high recall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if the incorrect labels fall into false-negative, we will instead have high precision and low recall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9" name="Google Shape;1329;g1676b1c6b0a_1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687" y="2721575"/>
            <a:ext cx="6696625" cy="21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676b1c6b0a_1_7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Evaluation Metrics: Other metrics to look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5" name="Google Shape;1335;g1676b1c6b0a_1_75"/>
          <p:cNvSpPr txBox="1"/>
          <p:nvPr/>
        </p:nvSpPr>
        <p:spPr>
          <a:xfrm>
            <a:off x="613700" y="1028375"/>
            <a:ext cx="8327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Therefore, when you train your machine learning model, you must decide which metrics is more important.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were asked to build a model for financial institution where we want to classify whether the borrower is a good candidate or not, we may prefer our model not to give the loan recklessly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Therefore, we rather classify the good people as bad people (false negative) rather than to classify the bad people as good one (false positive)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other word, false negatives (high recall) is more preferable than the false positives (high precision)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676b1c6b0a_1_86"/>
          <p:cNvSpPr/>
          <p:nvPr/>
        </p:nvSpPr>
        <p:spPr>
          <a:xfrm>
            <a:off x="613700" y="1216675"/>
            <a:ext cx="8338800" cy="1209000"/>
          </a:xfrm>
          <a:prstGeom prst="roundRect">
            <a:avLst>
              <a:gd fmla="val 10376" name="adj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g1676b1c6b0a_1_86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Big Data and its Significance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2" name="Google Shape;1342;g1676b1c6b0a_1_86"/>
          <p:cNvSpPr txBox="1"/>
          <p:nvPr/>
        </p:nvSpPr>
        <p:spPr>
          <a:xfrm>
            <a:off x="613700" y="1405525"/>
            <a:ext cx="83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 is a collection of data that is huge in volume and growing exponentially, as well as one that does not fit within the traditional storage methods of traditional data management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3" name="Google Shape;1343;g1676b1c6b0a_1_86"/>
          <p:cNvPicPr preferRelativeResize="0"/>
          <p:nvPr/>
        </p:nvPicPr>
        <p:blipFill rotWithShape="1">
          <a:blip r:embed="rId3">
            <a:alphaModFix/>
          </a:blip>
          <a:srcRect b="21099" l="5094" r="9855" t="4240"/>
          <a:stretch/>
        </p:blipFill>
        <p:spPr>
          <a:xfrm>
            <a:off x="2559075" y="2473400"/>
            <a:ext cx="4025849" cy="26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676b1c6b0a_1_247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Big Data and its Significance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9" name="Google Shape;1349;g1676b1c6b0a_1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890" y="1466750"/>
            <a:ext cx="5706225" cy="356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g1676b1c6b0a_1_247"/>
          <p:cNvSpPr txBox="1"/>
          <p:nvPr/>
        </p:nvSpPr>
        <p:spPr>
          <a:xfrm>
            <a:off x="1236162" y="1098475"/>
            <a:ext cx="66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127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According to Statista, Big data market size revenue forecast worldwide from 2011 to 2027</a:t>
            </a:r>
            <a:endParaRPr b="1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676b1c6b0a_1_225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Significance of Big Data for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6" name="Google Shape;1356;g1676b1c6b0a_1_225"/>
          <p:cNvSpPr/>
          <p:nvPr/>
        </p:nvSpPr>
        <p:spPr>
          <a:xfrm>
            <a:off x="3998575" y="1308900"/>
            <a:ext cx="628200" cy="6063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g1676b1c6b0a_1_225"/>
          <p:cNvSpPr/>
          <p:nvPr/>
        </p:nvSpPr>
        <p:spPr>
          <a:xfrm>
            <a:off x="3370375" y="1915200"/>
            <a:ext cx="628200" cy="606300"/>
          </a:xfrm>
          <a:prstGeom prst="cube">
            <a:avLst>
              <a:gd fmla="val 25000" name="adj"/>
            </a:avLst>
          </a:prstGeom>
          <a:solidFill>
            <a:srgbClr val="F77E56"/>
          </a:solidFill>
          <a:ln cap="flat" cmpd="sng" w="9525">
            <a:solidFill>
              <a:srgbClr val="F77E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g1676b1c6b0a_1_225"/>
          <p:cNvSpPr/>
          <p:nvPr/>
        </p:nvSpPr>
        <p:spPr>
          <a:xfrm>
            <a:off x="2742175" y="2521500"/>
            <a:ext cx="628200" cy="606300"/>
          </a:xfrm>
          <a:prstGeom prst="cube">
            <a:avLst>
              <a:gd fmla="val 25000" name="adj"/>
            </a:avLst>
          </a:prstGeom>
          <a:solidFill>
            <a:srgbClr val="F8A386"/>
          </a:solidFill>
          <a:ln cap="flat" cmpd="sng" w="9525">
            <a:solidFill>
              <a:srgbClr val="F8A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g1676b1c6b0a_1_225"/>
          <p:cNvSpPr/>
          <p:nvPr/>
        </p:nvSpPr>
        <p:spPr>
          <a:xfrm>
            <a:off x="2113975" y="3127800"/>
            <a:ext cx="628200" cy="606300"/>
          </a:xfrm>
          <a:prstGeom prst="cube">
            <a:avLst>
              <a:gd fmla="val 25000" name="adj"/>
            </a:avLst>
          </a:prstGeom>
          <a:solidFill>
            <a:srgbClr val="EE77BB"/>
          </a:solidFill>
          <a:ln cap="flat" cmpd="sng" w="9525">
            <a:solidFill>
              <a:srgbClr val="EE77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g1676b1c6b0a_1_225"/>
          <p:cNvSpPr/>
          <p:nvPr/>
        </p:nvSpPr>
        <p:spPr>
          <a:xfrm>
            <a:off x="1485775" y="3734100"/>
            <a:ext cx="628200" cy="606300"/>
          </a:xfrm>
          <a:prstGeom prst="cube">
            <a:avLst>
              <a:gd fmla="val 25000" name="adj"/>
            </a:avLst>
          </a:prstGeom>
          <a:solidFill>
            <a:srgbClr val="EE42A4"/>
          </a:solidFill>
          <a:ln cap="flat" cmpd="sng" w="9525">
            <a:solidFill>
              <a:srgbClr val="EE4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g1676b1c6b0a_1_225"/>
          <p:cNvSpPr/>
          <p:nvPr/>
        </p:nvSpPr>
        <p:spPr>
          <a:xfrm>
            <a:off x="857575" y="4340400"/>
            <a:ext cx="628200" cy="6063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g1676b1c6b0a_1_225"/>
          <p:cNvSpPr/>
          <p:nvPr/>
        </p:nvSpPr>
        <p:spPr>
          <a:xfrm>
            <a:off x="4626775" y="1308900"/>
            <a:ext cx="4506600" cy="454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72% of business leaders say AI will bring a Business Advantage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g1676b1c6b0a_1_225"/>
          <p:cNvSpPr/>
          <p:nvPr/>
        </p:nvSpPr>
        <p:spPr>
          <a:xfrm>
            <a:off x="3998575" y="1915200"/>
            <a:ext cx="5145300" cy="454800"/>
          </a:xfrm>
          <a:prstGeom prst="rect">
            <a:avLst/>
          </a:prstGeom>
          <a:solidFill>
            <a:srgbClr val="F77E56"/>
          </a:solidFill>
          <a:ln cap="flat" cmpd="sng" w="9525">
            <a:solidFill>
              <a:srgbClr val="F77E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85% of Customer Interaction would be managed without humans by 2022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1676b1c6b0a_1_225"/>
          <p:cNvSpPr/>
          <p:nvPr/>
        </p:nvSpPr>
        <p:spPr>
          <a:xfrm>
            <a:off x="3370375" y="2521500"/>
            <a:ext cx="5773500" cy="454800"/>
          </a:xfrm>
          <a:prstGeom prst="rect">
            <a:avLst/>
          </a:prstGeom>
          <a:solidFill>
            <a:srgbClr val="F8A386"/>
          </a:solidFill>
          <a:ln cap="flat" cmpd="sng" w="9525">
            <a:solidFill>
              <a:srgbClr val="F8A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1 billion video cameras would be connected to AI by 2022</a:t>
            </a:r>
            <a:endParaRPr b="0" i="0" sz="12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1676b1c6b0a_1_225"/>
          <p:cNvSpPr/>
          <p:nvPr/>
        </p:nvSpPr>
        <p:spPr>
          <a:xfrm>
            <a:off x="2742175" y="3127800"/>
            <a:ext cx="6391200" cy="454800"/>
          </a:xfrm>
          <a:prstGeom prst="rect">
            <a:avLst/>
          </a:prstGeom>
          <a:solidFill>
            <a:srgbClr val="EE77BB"/>
          </a:solidFill>
          <a:ln cap="flat" cmpd="sng" w="9525">
            <a:solidFill>
              <a:srgbClr val="EE77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billion devices currently in use includes AI voice capabilities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g1676b1c6b0a_1_225"/>
          <p:cNvSpPr/>
          <p:nvPr/>
        </p:nvSpPr>
        <p:spPr>
          <a:xfrm>
            <a:off x="2113975" y="3734100"/>
            <a:ext cx="7019400" cy="454800"/>
          </a:xfrm>
          <a:prstGeom prst="rect">
            <a:avLst/>
          </a:prstGeom>
          <a:solidFill>
            <a:srgbClr val="EE42A4"/>
          </a:solidFill>
          <a:ln cap="flat" cmpd="sng" w="9525">
            <a:solidFill>
              <a:srgbClr val="EE42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$15.7 Trillion will be added to economy by 2030 from AI Productivity and Personalizations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g1676b1c6b0a_1_225"/>
          <p:cNvSpPr/>
          <p:nvPr/>
        </p:nvSpPr>
        <p:spPr>
          <a:xfrm>
            <a:off x="1485775" y="4340400"/>
            <a:ext cx="7647600" cy="454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2.3 million jobs created from AI while 1.8 million eliminated by 2022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676b1c6b0a_1_254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Significance of Big Data for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3" name="Google Shape;1373;g1676b1c6b0a_1_254"/>
          <p:cNvSpPr txBox="1"/>
          <p:nvPr/>
        </p:nvSpPr>
        <p:spPr>
          <a:xfrm>
            <a:off x="613700" y="1182025"/>
            <a:ext cx="8418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Machine Learning provides efficient and automated tools for data gathering, analysis, and assimilation</a:t>
            </a:r>
            <a:endParaRPr b="0" i="0" sz="14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With cloud computing scale, you can ingest large amounts of data, regardless of its source, into your ML pipelines</a:t>
            </a:r>
            <a:endParaRPr b="0" i="0" sz="14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Machine learning algorithms can be applied to every element of Big Data operations including:</a:t>
            </a:r>
            <a:endParaRPr b="0" i="0" sz="14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Data Segmentation</a:t>
            </a:r>
            <a:endParaRPr b="0" i="0" sz="14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b="0" i="0" sz="14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b="0" i="0" sz="14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Objectives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8"/>
          <p:cNvSpPr txBox="1"/>
          <p:nvPr>
            <p:ph idx="1" type="body"/>
          </p:nvPr>
        </p:nvSpPr>
        <p:spPr>
          <a:xfrm>
            <a:off x="613700" y="148935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>
                <a:solidFill>
                  <a:schemeClr val="dk1"/>
                </a:solidFill>
              </a:rPr>
              <a:t>Have knowledge about: 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>
                <a:solidFill>
                  <a:schemeClr val="dk1"/>
                </a:solidFill>
              </a:rPr>
              <a:t>Machine Learning and its Use Cases</a:t>
            </a:r>
            <a:endParaRPr sz="12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>
                <a:solidFill>
                  <a:schemeClr val="dk1"/>
                </a:solidFill>
              </a:rPr>
              <a:t>the differences in AI, ML, and DL</a:t>
            </a:r>
            <a:endParaRPr sz="12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>
                <a:solidFill>
                  <a:schemeClr val="dk1"/>
                </a:solidFill>
              </a:rPr>
              <a:t>Various ML Algorithms</a:t>
            </a:r>
            <a:endParaRPr sz="12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>
                <a:solidFill>
                  <a:schemeClr val="dk1"/>
                </a:solidFill>
              </a:rPr>
              <a:t>Just enough Python for ML</a:t>
            </a:r>
            <a:endParaRPr sz="12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>
                <a:solidFill>
                  <a:schemeClr val="dk1"/>
                </a:solidFill>
              </a:rPr>
              <a:t>AI/ML Systems Taxonomy</a:t>
            </a:r>
            <a:endParaRPr sz="12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>
                <a:solidFill>
                  <a:schemeClr val="dk1"/>
                </a:solidFill>
              </a:rPr>
              <a:t>Scalable Machine Learning on AWS</a:t>
            </a:r>
            <a:endParaRPr sz="12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>
                <a:solidFill>
                  <a:schemeClr val="dk1"/>
                </a:solidFill>
              </a:rPr>
              <a:t>Be able to perform: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>
                <a:solidFill>
                  <a:schemeClr val="dk1"/>
                </a:solidFill>
              </a:rPr>
              <a:t>Deploy Machine Learning Pipelines in AWS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74" name="Google Shape;574;p8"/>
          <p:cNvSpPr txBox="1"/>
          <p:nvPr>
            <p:ph idx="1" type="body"/>
          </p:nvPr>
        </p:nvSpPr>
        <p:spPr>
          <a:xfrm>
            <a:off x="613700" y="984700"/>
            <a:ext cx="7806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-US" sz="1800">
                <a:solidFill>
                  <a:schemeClr val="accent1"/>
                </a:solidFill>
              </a:rPr>
              <a:t>At the end of this course you will: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575" name="Google Shape;57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676b1c6b0a_1_9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Recalling the General Machine Learning Pipeline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9" name="Google Shape;1379;g1676b1c6b0a_1_91"/>
          <p:cNvSpPr/>
          <p:nvPr/>
        </p:nvSpPr>
        <p:spPr>
          <a:xfrm>
            <a:off x="154885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g1676b1c6b0a_1_91"/>
          <p:cNvSpPr/>
          <p:nvPr/>
        </p:nvSpPr>
        <p:spPr>
          <a:xfrm>
            <a:off x="49767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g1676b1c6b0a_1_91"/>
          <p:cNvSpPr/>
          <p:nvPr/>
        </p:nvSpPr>
        <p:spPr>
          <a:xfrm>
            <a:off x="1855425" y="2127100"/>
            <a:ext cx="12417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Pre-Preparation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g1676b1c6b0a_1_91"/>
          <p:cNvSpPr/>
          <p:nvPr/>
        </p:nvSpPr>
        <p:spPr>
          <a:xfrm>
            <a:off x="314390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1676b1c6b0a_1_91"/>
          <p:cNvSpPr/>
          <p:nvPr/>
        </p:nvSpPr>
        <p:spPr>
          <a:xfrm>
            <a:off x="345047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Choose ML Models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g1676b1c6b0a_1_91"/>
          <p:cNvSpPr/>
          <p:nvPr/>
        </p:nvSpPr>
        <p:spPr>
          <a:xfrm>
            <a:off x="450165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1676b1c6b0a_1_91"/>
          <p:cNvSpPr/>
          <p:nvPr/>
        </p:nvSpPr>
        <p:spPr>
          <a:xfrm>
            <a:off x="480822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 ML Models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g1676b1c6b0a_1_91"/>
          <p:cNvSpPr/>
          <p:nvPr/>
        </p:nvSpPr>
        <p:spPr>
          <a:xfrm>
            <a:off x="585940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g1676b1c6b0a_1_91"/>
          <p:cNvSpPr/>
          <p:nvPr/>
        </p:nvSpPr>
        <p:spPr>
          <a:xfrm>
            <a:off x="6165975" y="2127100"/>
            <a:ext cx="10635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Evaluate ML Model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1676b1c6b0a_1_91"/>
          <p:cNvSpPr/>
          <p:nvPr/>
        </p:nvSpPr>
        <p:spPr>
          <a:xfrm>
            <a:off x="727625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g1676b1c6b0a_1_91"/>
          <p:cNvSpPr/>
          <p:nvPr/>
        </p:nvSpPr>
        <p:spPr>
          <a:xfrm>
            <a:off x="758282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Tuning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1676b1c6b0a_1_91"/>
          <p:cNvSpPr/>
          <p:nvPr/>
        </p:nvSpPr>
        <p:spPr>
          <a:xfrm>
            <a:off x="7582825" y="306885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Deploy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g1676b1c6b0a_1_91"/>
          <p:cNvSpPr/>
          <p:nvPr/>
        </p:nvSpPr>
        <p:spPr>
          <a:xfrm>
            <a:off x="7582825" y="40106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Prediction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g1676b1c6b0a_1_91"/>
          <p:cNvSpPr/>
          <p:nvPr/>
        </p:nvSpPr>
        <p:spPr>
          <a:xfrm rot="5400000">
            <a:off x="7955125" y="2720825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g1676b1c6b0a_1_91"/>
          <p:cNvSpPr/>
          <p:nvPr/>
        </p:nvSpPr>
        <p:spPr>
          <a:xfrm rot="5400000">
            <a:off x="7955125" y="3662575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g1676b1c6b0a_1_91"/>
          <p:cNvSpPr/>
          <p:nvPr/>
        </p:nvSpPr>
        <p:spPr>
          <a:xfrm>
            <a:off x="6195525" y="40106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Monitoring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g1676b1c6b0a_1_91"/>
          <p:cNvSpPr/>
          <p:nvPr/>
        </p:nvSpPr>
        <p:spPr>
          <a:xfrm>
            <a:off x="4749125" y="4010600"/>
            <a:ext cx="10635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Maintenance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g1676b1c6b0a_1_91"/>
          <p:cNvSpPr/>
          <p:nvPr/>
        </p:nvSpPr>
        <p:spPr>
          <a:xfrm rot="10800000">
            <a:off x="7261475" y="41334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g1676b1c6b0a_1_91"/>
          <p:cNvSpPr/>
          <p:nvPr/>
        </p:nvSpPr>
        <p:spPr>
          <a:xfrm rot="10800000">
            <a:off x="5874175" y="41334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8" name="Google Shape;1398;g1676b1c6b0a_1_91"/>
          <p:cNvCxnSpPr>
            <a:stCxn id="1395" idx="1"/>
          </p:cNvCxnSpPr>
          <p:nvPr/>
        </p:nvCxnSpPr>
        <p:spPr>
          <a:xfrm rot="10800000">
            <a:off x="1014125" y="4231400"/>
            <a:ext cx="3735000" cy="7200"/>
          </a:xfrm>
          <a:prstGeom prst="straightConnector1">
            <a:avLst/>
          </a:prstGeom>
          <a:noFill/>
          <a:ln cap="flat" cmpd="sng" w="19050">
            <a:solidFill>
              <a:srgbClr val="27AAE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99" name="Google Shape;1399;g1676b1c6b0a_1_91"/>
          <p:cNvCxnSpPr>
            <a:endCxn id="1380" idx="2"/>
          </p:cNvCxnSpPr>
          <p:nvPr/>
        </p:nvCxnSpPr>
        <p:spPr>
          <a:xfrm flipH="1" rot="10800000">
            <a:off x="992375" y="2583100"/>
            <a:ext cx="7500" cy="1648500"/>
          </a:xfrm>
          <a:prstGeom prst="straightConnector1">
            <a:avLst/>
          </a:prstGeom>
          <a:noFill/>
          <a:ln cap="flat" cmpd="sng" w="19050">
            <a:solidFill>
              <a:srgbClr val="27AAE1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400" name="Google Shape;1400;g1676b1c6b0a_1_91"/>
          <p:cNvSpPr txBox="1"/>
          <p:nvPr/>
        </p:nvSpPr>
        <p:spPr>
          <a:xfrm>
            <a:off x="7582825" y="1524500"/>
            <a:ext cx="1063500" cy="531000"/>
          </a:xfrm>
          <a:prstGeom prst="rect">
            <a:avLst/>
          </a:prstGeom>
          <a:noFill/>
          <a:ln cap="flat" cmpd="sng" w="19050">
            <a:solidFill>
              <a:srgbClr val="E80A8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Best Hyperparameter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1676b1c6b0a_1_91"/>
          <p:cNvSpPr txBox="1"/>
          <p:nvPr/>
        </p:nvSpPr>
        <p:spPr>
          <a:xfrm>
            <a:off x="4625375" y="1524500"/>
            <a:ext cx="1311000" cy="531000"/>
          </a:xfrm>
          <a:prstGeom prst="rect">
            <a:avLst/>
          </a:prstGeom>
          <a:noFill/>
          <a:ln cap="flat" cmpd="sng" w="19050">
            <a:solidFill>
              <a:srgbClr val="F05A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Model Parameters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676b1c6b0a_1_118"/>
          <p:cNvSpPr/>
          <p:nvPr/>
        </p:nvSpPr>
        <p:spPr>
          <a:xfrm>
            <a:off x="7521275" y="3017475"/>
            <a:ext cx="1134900" cy="15102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g1676b1c6b0a_1_118"/>
          <p:cNvSpPr/>
          <p:nvPr/>
        </p:nvSpPr>
        <p:spPr>
          <a:xfrm>
            <a:off x="4675900" y="3897625"/>
            <a:ext cx="2585700" cy="6300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g1676b1c6b0a_1_118"/>
          <p:cNvSpPr/>
          <p:nvPr/>
        </p:nvSpPr>
        <p:spPr>
          <a:xfrm>
            <a:off x="4738950" y="1915975"/>
            <a:ext cx="3917100" cy="718500"/>
          </a:xfrm>
          <a:prstGeom prst="rect">
            <a:avLst/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g1676b1c6b0a_1_118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Machine Learning Pipeline on AWS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0" name="Google Shape;1410;g1676b1c6b0a_1_118"/>
          <p:cNvSpPr/>
          <p:nvPr/>
        </p:nvSpPr>
        <p:spPr>
          <a:xfrm>
            <a:off x="154885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g1676b1c6b0a_1_118"/>
          <p:cNvSpPr/>
          <p:nvPr/>
        </p:nvSpPr>
        <p:spPr>
          <a:xfrm>
            <a:off x="49767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Acquisition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g1676b1c6b0a_1_118"/>
          <p:cNvSpPr/>
          <p:nvPr/>
        </p:nvSpPr>
        <p:spPr>
          <a:xfrm>
            <a:off x="1855425" y="2127100"/>
            <a:ext cx="12417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Pre-Preparation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g1676b1c6b0a_1_118"/>
          <p:cNvSpPr/>
          <p:nvPr/>
        </p:nvSpPr>
        <p:spPr>
          <a:xfrm>
            <a:off x="314390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g1676b1c6b0a_1_118"/>
          <p:cNvSpPr/>
          <p:nvPr/>
        </p:nvSpPr>
        <p:spPr>
          <a:xfrm>
            <a:off x="345047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Choose ML Models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g1676b1c6b0a_1_118"/>
          <p:cNvSpPr/>
          <p:nvPr/>
        </p:nvSpPr>
        <p:spPr>
          <a:xfrm>
            <a:off x="450165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g1676b1c6b0a_1_118"/>
          <p:cNvSpPr/>
          <p:nvPr/>
        </p:nvSpPr>
        <p:spPr>
          <a:xfrm>
            <a:off x="480822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 ML Models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g1676b1c6b0a_1_118"/>
          <p:cNvSpPr/>
          <p:nvPr/>
        </p:nvSpPr>
        <p:spPr>
          <a:xfrm>
            <a:off x="585940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g1676b1c6b0a_1_118"/>
          <p:cNvSpPr/>
          <p:nvPr/>
        </p:nvSpPr>
        <p:spPr>
          <a:xfrm>
            <a:off x="6165975" y="2127100"/>
            <a:ext cx="10635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Evaluate ML Model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g1676b1c6b0a_1_118"/>
          <p:cNvSpPr/>
          <p:nvPr/>
        </p:nvSpPr>
        <p:spPr>
          <a:xfrm>
            <a:off x="7276250" y="22499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g1676b1c6b0a_1_118"/>
          <p:cNvSpPr/>
          <p:nvPr/>
        </p:nvSpPr>
        <p:spPr>
          <a:xfrm>
            <a:off x="7582825" y="21271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Tuning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g1676b1c6b0a_1_118"/>
          <p:cNvSpPr/>
          <p:nvPr/>
        </p:nvSpPr>
        <p:spPr>
          <a:xfrm>
            <a:off x="7582825" y="306885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Deploy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g1676b1c6b0a_1_118"/>
          <p:cNvSpPr/>
          <p:nvPr/>
        </p:nvSpPr>
        <p:spPr>
          <a:xfrm>
            <a:off x="7582825" y="40106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Prediction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g1676b1c6b0a_1_118"/>
          <p:cNvSpPr/>
          <p:nvPr/>
        </p:nvSpPr>
        <p:spPr>
          <a:xfrm rot="5400000">
            <a:off x="7955125" y="2720825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g1676b1c6b0a_1_118"/>
          <p:cNvSpPr/>
          <p:nvPr/>
        </p:nvSpPr>
        <p:spPr>
          <a:xfrm rot="5400000">
            <a:off x="7955125" y="3662575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g1676b1c6b0a_1_118"/>
          <p:cNvSpPr/>
          <p:nvPr/>
        </p:nvSpPr>
        <p:spPr>
          <a:xfrm>
            <a:off x="6195525" y="4010600"/>
            <a:ext cx="10044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Monitoring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g1676b1c6b0a_1_118"/>
          <p:cNvSpPr/>
          <p:nvPr/>
        </p:nvSpPr>
        <p:spPr>
          <a:xfrm>
            <a:off x="4749125" y="4010600"/>
            <a:ext cx="1063500" cy="456000"/>
          </a:xfrm>
          <a:prstGeom prst="roundRect">
            <a:avLst>
              <a:gd fmla="val 16667" name="adj"/>
            </a:avLst>
          </a:prstGeom>
          <a:solidFill>
            <a:srgbClr val="5D5D5D"/>
          </a:solidFill>
          <a:ln cap="flat" cmpd="sng" w="9525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Maintenance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g1676b1c6b0a_1_118"/>
          <p:cNvSpPr/>
          <p:nvPr/>
        </p:nvSpPr>
        <p:spPr>
          <a:xfrm rot="10800000">
            <a:off x="7261475" y="41334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g1676b1c6b0a_1_118"/>
          <p:cNvSpPr/>
          <p:nvPr/>
        </p:nvSpPr>
        <p:spPr>
          <a:xfrm rot="10800000">
            <a:off x="5874175" y="4133450"/>
            <a:ext cx="259800" cy="210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5A28"/>
              </a:gs>
              <a:gs pos="100000">
                <a:srgbClr val="E80A89"/>
              </a:gs>
            </a:gsLst>
            <a:lin ang="0" scaled="0"/>
          </a:gradFill>
          <a:ln cap="flat" cmpd="sng" w="9525">
            <a:solidFill>
              <a:srgbClr val="F05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9" name="Google Shape;1429;g1676b1c6b0a_1_118"/>
          <p:cNvCxnSpPr>
            <a:stCxn id="1426" idx="1"/>
          </p:cNvCxnSpPr>
          <p:nvPr/>
        </p:nvCxnSpPr>
        <p:spPr>
          <a:xfrm rot="10800000">
            <a:off x="1014125" y="4231400"/>
            <a:ext cx="3735000" cy="7200"/>
          </a:xfrm>
          <a:prstGeom prst="straightConnector1">
            <a:avLst/>
          </a:prstGeom>
          <a:noFill/>
          <a:ln cap="flat" cmpd="sng" w="19050">
            <a:solidFill>
              <a:srgbClr val="27AAE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30" name="Google Shape;1430;g1676b1c6b0a_1_118"/>
          <p:cNvCxnSpPr>
            <a:endCxn id="1411" idx="2"/>
          </p:cNvCxnSpPr>
          <p:nvPr/>
        </p:nvCxnSpPr>
        <p:spPr>
          <a:xfrm flipH="1" rot="10800000">
            <a:off x="992375" y="2583100"/>
            <a:ext cx="7500" cy="1648500"/>
          </a:xfrm>
          <a:prstGeom prst="straightConnector1">
            <a:avLst/>
          </a:prstGeom>
          <a:noFill/>
          <a:ln cap="flat" cmpd="sng" w="19050">
            <a:solidFill>
              <a:srgbClr val="27AAE1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1431" name="Google Shape;1431;g1676b1c6b0a_1_118"/>
          <p:cNvPicPr preferRelativeResize="0"/>
          <p:nvPr/>
        </p:nvPicPr>
        <p:blipFill rotWithShape="1">
          <a:blip r:embed="rId3">
            <a:alphaModFix/>
          </a:blip>
          <a:srcRect b="30814" l="0" r="0" t="0"/>
          <a:stretch/>
        </p:blipFill>
        <p:spPr>
          <a:xfrm>
            <a:off x="609765" y="1319637"/>
            <a:ext cx="820910" cy="40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g1676b1c6b0a_1_118"/>
          <p:cNvPicPr preferRelativeResize="0"/>
          <p:nvPr/>
        </p:nvPicPr>
        <p:blipFill rotWithShape="1">
          <a:blip r:embed="rId4">
            <a:alphaModFix/>
          </a:blip>
          <a:srcRect b="17690" l="65454" r="12865" t="13545"/>
          <a:stretch/>
        </p:blipFill>
        <p:spPr>
          <a:xfrm>
            <a:off x="2258600" y="1319637"/>
            <a:ext cx="364010" cy="4025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g1676b1c6b0a_1_118"/>
          <p:cNvSpPr txBox="1"/>
          <p:nvPr/>
        </p:nvSpPr>
        <p:spPr>
          <a:xfrm>
            <a:off x="609713" y="1676984"/>
            <a:ext cx="82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AWS LAMBDA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g1676b1c6b0a_1_118"/>
          <p:cNvSpPr txBox="1"/>
          <p:nvPr/>
        </p:nvSpPr>
        <p:spPr>
          <a:xfrm>
            <a:off x="2030096" y="1676984"/>
            <a:ext cx="82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AWS GLUE ETL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5" name="Google Shape;1435;g1676b1c6b0a_1_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7229" y="1319614"/>
            <a:ext cx="430988" cy="4025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g1676b1c6b0a_1_118"/>
          <p:cNvSpPr txBox="1"/>
          <p:nvPr/>
        </p:nvSpPr>
        <p:spPr>
          <a:xfrm>
            <a:off x="3470883" y="1676959"/>
            <a:ext cx="96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AWS SAGEMAKER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7" name="Google Shape;1437;g1676b1c6b0a_1_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9684" y="1195163"/>
            <a:ext cx="475628" cy="46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g1676b1c6b0a_1_118"/>
          <p:cNvSpPr txBox="1"/>
          <p:nvPr/>
        </p:nvSpPr>
        <p:spPr>
          <a:xfrm>
            <a:off x="6165750" y="1591008"/>
            <a:ext cx="10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JOBS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9" name="Google Shape;1439;g1676b1c6b0a_1_118"/>
          <p:cNvPicPr preferRelativeResize="0"/>
          <p:nvPr/>
        </p:nvPicPr>
        <p:blipFill rotWithShape="1">
          <a:blip r:embed="rId7">
            <a:alphaModFix/>
          </a:blip>
          <a:srcRect b="22438" l="68612" r="9699" t="23908"/>
          <a:stretch/>
        </p:blipFill>
        <p:spPr>
          <a:xfrm>
            <a:off x="7102484" y="3017471"/>
            <a:ext cx="401714" cy="387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g1676b1c6b0a_1_118"/>
          <p:cNvSpPr txBox="1"/>
          <p:nvPr/>
        </p:nvSpPr>
        <p:spPr>
          <a:xfrm>
            <a:off x="6262500" y="3339875"/>
            <a:ext cx="12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ARTIFACT BUCKET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1" name="Google Shape;1441;g1676b1c6b0a_1_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9854" y="3084164"/>
            <a:ext cx="430988" cy="402597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g1676b1c6b0a_1_118"/>
          <p:cNvSpPr txBox="1"/>
          <p:nvPr/>
        </p:nvSpPr>
        <p:spPr>
          <a:xfrm>
            <a:off x="4523508" y="3441509"/>
            <a:ext cx="96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AWS SAGEMAKER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676b1c6b0a_1_16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Machine Learning Pipeline on AWS Sagemaker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48" name="Google Shape;1448;g1676b1c6b0a_1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8" y="1507000"/>
            <a:ext cx="9084624" cy="26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676b1c6b0a_1_201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Security Aspect in Machine Learning Projects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4" name="Google Shape;1454;g1676b1c6b0a_1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213" y="1104750"/>
            <a:ext cx="6121575" cy="40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1676b1c6b0a_1_207"/>
          <p:cNvSpPr/>
          <p:nvPr/>
        </p:nvSpPr>
        <p:spPr>
          <a:xfrm>
            <a:off x="663900" y="1728600"/>
            <a:ext cx="7816200" cy="2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1" i="0" sz="6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end-to-end ML Pipeline on AWS SageMaker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Google Shape;1464;g17066f02ba6_0_390"/>
          <p:cNvPicPr preferRelativeResize="0"/>
          <p:nvPr/>
        </p:nvPicPr>
        <p:blipFill rotWithShape="1">
          <a:blip r:embed="rId3">
            <a:alphaModFix amt="37000"/>
          </a:blip>
          <a:srcRect b="0" l="0" r="0" t="0"/>
          <a:stretch/>
        </p:blipFill>
        <p:spPr>
          <a:xfrm>
            <a:off x="1369354" y="158875"/>
            <a:ext cx="507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g17066f02ba6_0_390"/>
          <p:cNvSpPr/>
          <p:nvPr/>
        </p:nvSpPr>
        <p:spPr>
          <a:xfrm flipH="1">
            <a:off x="770425" y="2009875"/>
            <a:ext cx="22263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6" name="Google Shape;1466;g17066f02ba6_0_390"/>
          <p:cNvGrpSpPr/>
          <p:nvPr/>
        </p:nvGrpSpPr>
        <p:grpSpPr>
          <a:xfrm>
            <a:off x="4491033" y="1168873"/>
            <a:ext cx="4689326" cy="4991733"/>
            <a:chOff x="3458353" y="512653"/>
            <a:chExt cx="5769348" cy="5951750"/>
          </a:xfrm>
        </p:grpSpPr>
        <p:pic>
          <p:nvPicPr>
            <p:cNvPr id="1467" name="Google Shape;1467;g17066f02ba6_0_390"/>
            <p:cNvPicPr preferRelativeResize="0"/>
            <p:nvPr/>
          </p:nvPicPr>
          <p:blipFill rotWithShape="1">
            <a:blip r:embed="rId4">
              <a:alphaModFix amt="64000"/>
            </a:blip>
            <a:srcRect b="0" l="0" r="0" t="0"/>
            <a:stretch/>
          </p:blipFill>
          <p:spPr>
            <a:xfrm rot="-5400000">
              <a:off x="4778713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g17066f02ba6_0_390"/>
            <p:cNvPicPr preferRelativeResize="0"/>
            <p:nvPr/>
          </p:nvPicPr>
          <p:blipFill rotWithShape="1">
            <a:blip r:embed="rId4">
              <a:alphaModFix amt="64000"/>
            </a:blip>
            <a:srcRect b="0" l="0" r="0" t="0"/>
            <a:stretch/>
          </p:blipFill>
          <p:spPr>
            <a:xfrm rot="-5400000">
              <a:off x="1955591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9" name="Google Shape;1469;g17066f02ba6_0_390"/>
          <p:cNvSpPr/>
          <p:nvPr/>
        </p:nvSpPr>
        <p:spPr>
          <a:xfrm rot="5400000">
            <a:off x="347275" y="2418450"/>
            <a:ext cx="929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g17066f02ba6_0_390"/>
          <p:cNvSpPr/>
          <p:nvPr/>
        </p:nvSpPr>
        <p:spPr>
          <a:xfrm rot="5400000">
            <a:off x="1932200" y="1005450"/>
            <a:ext cx="21240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g17066f02ba6_0_390"/>
          <p:cNvSpPr txBox="1"/>
          <p:nvPr>
            <p:ph idx="4294967295" type="title"/>
          </p:nvPr>
        </p:nvSpPr>
        <p:spPr>
          <a:xfrm>
            <a:off x="1038750" y="2333550"/>
            <a:ext cx="7164000" cy="25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4500"/>
              <a:t>Appendix</a:t>
            </a:r>
            <a:endParaRPr sz="1900"/>
          </a:p>
        </p:txBody>
      </p:sp>
      <p:pic>
        <p:nvPicPr>
          <p:cNvPr descr="Google Shape;299;p42" id="1472" name="Google Shape;1472;g17066f02ba6_0_390"/>
          <p:cNvPicPr preferRelativeResize="0"/>
          <p:nvPr/>
        </p:nvPicPr>
        <p:blipFill rotWithShape="1">
          <a:blip r:embed="rId5">
            <a:alphaModFix amt="38000"/>
          </a:blip>
          <a:srcRect b="0" l="0" r="0" t="0"/>
          <a:stretch/>
        </p:blipFill>
        <p:spPr>
          <a:xfrm>
            <a:off x="5053325" y="2333550"/>
            <a:ext cx="1179012" cy="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17066f02ba6_0_3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06200" y="4594175"/>
            <a:ext cx="1355525" cy="2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g17066f02ba6_0_3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8213" y="4187750"/>
            <a:ext cx="2049536" cy="9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g17066f02ba6_0_3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16b7eae81fa_0_404"/>
          <p:cNvSpPr txBox="1"/>
          <p:nvPr>
            <p:ph type="ctrTitle"/>
          </p:nvPr>
        </p:nvSpPr>
        <p:spPr>
          <a:xfrm>
            <a:off x="980035" y="1117765"/>
            <a:ext cx="67245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Skills of the Future Cloud</a:t>
            </a:r>
            <a:endParaRPr sz="2100"/>
          </a:p>
        </p:txBody>
      </p:sp>
      <p:sp>
        <p:nvSpPr>
          <p:cNvPr id="1482" name="Google Shape;1482;g16b7eae81fa_0_404"/>
          <p:cNvSpPr txBox="1"/>
          <p:nvPr>
            <p:ph idx="1" type="subTitle"/>
          </p:nvPr>
        </p:nvSpPr>
        <p:spPr>
          <a:xfrm>
            <a:off x="984619" y="2334798"/>
            <a:ext cx="63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"/>
              <a:buNone/>
            </a:pPr>
            <a:r>
              <a:rPr lang="en-US"/>
              <a:t>Chief Security Office</a:t>
            </a:r>
            <a:endParaRPr/>
          </a:p>
        </p:txBody>
      </p:sp>
      <p:sp>
        <p:nvSpPr>
          <p:cNvPr id="1483" name="Google Shape;1483;g16b7eae81fa_0_404"/>
          <p:cNvSpPr txBox="1"/>
          <p:nvPr>
            <p:ph idx="2" type="body"/>
          </p:nvPr>
        </p:nvSpPr>
        <p:spPr>
          <a:xfrm>
            <a:off x="984620" y="2845125"/>
            <a:ext cx="3947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/>
              <a:t>Overview of Barclays Private Cloud Computing</a:t>
            </a:r>
            <a:endParaRPr/>
          </a:p>
        </p:txBody>
      </p:sp>
      <p:sp>
        <p:nvSpPr>
          <p:cNvPr id="1484" name="Google Shape;1484;g16b7eae81fa_0_404"/>
          <p:cNvSpPr txBox="1"/>
          <p:nvPr>
            <p:ph idx="3" type="body"/>
          </p:nvPr>
        </p:nvSpPr>
        <p:spPr>
          <a:xfrm>
            <a:off x="984622" y="3113680"/>
            <a:ext cx="27873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/>
              <a:t>September 21</a:t>
            </a:r>
            <a:r>
              <a:rPr baseline="30000" lang="en-US" sz="1100"/>
              <a:t>st</a:t>
            </a:r>
            <a:r>
              <a:rPr lang="en-US" sz="1100"/>
              <a:t> , 2022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6b7eae81fa_0_412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Different types of hosting environments (Private Cloud)</a:t>
            </a:r>
            <a:endParaRPr/>
          </a:p>
        </p:txBody>
      </p:sp>
      <p:grpSp>
        <p:nvGrpSpPr>
          <p:cNvPr id="1490" name="Google Shape;1490;g16b7eae81fa_0_412"/>
          <p:cNvGrpSpPr/>
          <p:nvPr/>
        </p:nvGrpSpPr>
        <p:grpSpPr>
          <a:xfrm>
            <a:off x="2618161" y="978010"/>
            <a:ext cx="3625650" cy="3625650"/>
            <a:chOff x="1458880" y="0"/>
            <a:chExt cx="4834200" cy="4834200"/>
          </a:xfrm>
        </p:grpSpPr>
        <p:sp>
          <p:nvSpPr>
            <p:cNvPr id="1491" name="Google Shape;1491;g16b7eae81fa_0_412"/>
            <p:cNvSpPr/>
            <p:nvPr/>
          </p:nvSpPr>
          <p:spPr>
            <a:xfrm>
              <a:off x="1458880" y="0"/>
              <a:ext cx="4834200" cy="4834200"/>
            </a:xfrm>
            <a:prstGeom prst="diamond">
              <a:avLst/>
            </a:prstGeom>
            <a:solidFill>
              <a:srgbClr val="C8E3F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16b7eae81fa_0_412"/>
            <p:cNvSpPr/>
            <p:nvPr/>
          </p:nvSpPr>
          <p:spPr>
            <a:xfrm>
              <a:off x="1918140" y="459260"/>
              <a:ext cx="1885500" cy="1885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16b7eae81fa_0_412"/>
            <p:cNvSpPr txBox="1"/>
            <p:nvPr/>
          </p:nvSpPr>
          <p:spPr>
            <a:xfrm>
              <a:off x="2010177" y="551297"/>
              <a:ext cx="1701300" cy="17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450" lIns="131450" spcFirstLastPara="1" rIns="131450" wrap="square" tIns="13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BCP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16b7eae81fa_0_412"/>
            <p:cNvSpPr/>
            <p:nvPr/>
          </p:nvSpPr>
          <p:spPr>
            <a:xfrm>
              <a:off x="3948554" y="459260"/>
              <a:ext cx="1885500" cy="1885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16b7eae81fa_0_412"/>
            <p:cNvSpPr txBox="1"/>
            <p:nvPr/>
          </p:nvSpPr>
          <p:spPr>
            <a:xfrm>
              <a:off x="4040591" y="551297"/>
              <a:ext cx="1701300" cy="17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450" lIns="131450" spcFirstLastPara="1" rIns="131450" wrap="square" tIns="13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BVP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16b7eae81fa_0_412"/>
            <p:cNvSpPr/>
            <p:nvPr/>
          </p:nvSpPr>
          <p:spPr>
            <a:xfrm>
              <a:off x="1918140" y="2489674"/>
              <a:ext cx="1885500" cy="1885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16b7eae81fa_0_412"/>
            <p:cNvSpPr txBox="1"/>
            <p:nvPr/>
          </p:nvSpPr>
          <p:spPr>
            <a:xfrm>
              <a:off x="2010177" y="2581711"/>
              <a:ext cx="1701300" cy="17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450" lIns="131450" spcFirstLastPara="1" rIns="131450" wrap="square" tIns="13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eBCP</a:t>
              </a:r>
              <a:endParaRPr b="0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16b7eae81fa_0_412"/>
            <p:cNvSpPr/>
            <p:nvPr/>
          </p:nvSpPr>
          <p:spPr>
            <a:xfrm>
              <a:off x="3948554" y="2489674"/>
              <a:ext cx="1885500" cy="1885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16b7eae81fa_0_412"/>
            <p:cNvSpPr txBox="1"/>
            <p:nvPr/>
          </p:nvSpPr>
          <p:spPr>
            <a:xfrm>
              <a:off x="4040591" y="2581711"/>
              <a:ext cx="1701300" cy="17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450" lIns="131450" spcFirstLastPara="1" rIns="131450" wrap="square" tIns="13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eBVP</a:t>
              </a:r>
              <a:endParaRPr b="0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6b7eae81fa_0_426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Barclays Virtual Platform (BVP)</a:t>
            </a:r>
            <a:endParaRPr/>
          </a:p>
        </p:txBody>
      </p:sp>
      <p:pic>
        <p:nvPicPr>
          <p:cNvPr id="1505" name="Google Shape;1505;g16b7eae81fa_0_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147" y="838318"/>
            <a:ext cx="4634928" cy="224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g16b7eae81fa_0_426"/>
          <p:cNvSpPr txBox="1"/>
          <p:nvPr/>
        </p:nvSpPr>
        <p:spPr>
          <a:xfrm>
            <a:off x="336936" y="4551728"/>
            <a:ext cx="57129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source: https://27virtual.com/solutions/automation/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7" name="Google Shape;1507;g16b7eae81fa_0_426"/>
          <p:cNvGrpSpPr/>
          <p:nvPr/>
        </p:nvGrpSpPr>
        <p:grpSpPr>
          <a:xfrm>
            <a:off x="5178172" y="171471"/>
            <a:ext cx="3736024" cy="3944447"/>
            <a:chOff x="1187242" y="-199892"/>
            <a:chExt cx="4981366" cy="5259263"/>
          </a:xfrm>
        </p:grpSpPr>
        <p:sp>
          <p:nvSpPr>
            <p:cNvPr id="1508" name="Google Shape;1508;g16b7eae81fa_0_426"/>
            <p:cNvSpPr/>
            <p:nvPr/>
          </p:nvSpPr>
          <p:spPr>
            <a:xfrm>
              <a:off x="3034729" y="2127139"/>
              <a:ext cx="2599800" cy="2599800"/>
            </a:xfrm>
            <a:custGeom>
              <a:rect b="b" l="l" r="r" t="t"/>
              <a:pathLst>
                <a:path extrusionOk="0" h="120000" w="120000">
                  <a:moveTo>
                    <a:pt x="85177" y="19133"/>
                  </a:moveTo>
                  <a:lnTo>
                    <a:pt x="94511" y="11300"/>
                  </a:lnTo>
                  <a:lnTo>
                    <a:pt x="101967" y="17557"/>
                  </a:lnTo>
                  <a:lnTo>
                    <a:pt x="95875" y="28109"/>
                  </a:lnTo>
                  <a:lnTo>
                    <a:pt x="95875" y="28109"/>
                  </a:lnTo>
                  <a:cubicBezTo>
                    <a:pt x="100207" y="32983"/>
                    <a:pt x="103501" y="38688"/>
                    <a:pt x="105555" y="44877"/>
                  </a:cubicBezTo>
                  <a:lnTo>
                    <a:pt x="117740" y="44877"/>
                  </a:lnTo>
                  <a:lnTo>
                    <a:pt x="119431" y="54463"/>
                  </a:lnTo>
                  <a:lnTo>
                    <a:pt x="107980" y="58630"/>
                  </a:lnTo>
                  <a:lnTo>
                    <a:pt x="107980" y="58630"/>
                  </a:lnTo>
                  <a:cubicBezTo>
                    <a:pt x="108167" y="65148"/>
                    <a:pt x="107023" y="71636"/>
                    <a:pt x="104618" y="77697"/>
                  </a:cubicBezTo>
                  <a:lnTo>
                    <a:pt x="113953" y="85530"/>
                  </a:lnTo>
                  <a:lnTo>
                    <a:pt x="109086" y="93960"/>
                  </a:lnTo>
                  <a:lnTo>
                    <a:pt x="97636" y="89792"/>
                  </a:lnTo>
                  <a:cubicBezTo>
                    <a:pt x="93588" y="94905"/>
                    <a:pt x="88542" y="99139"/>
                    <a:pt x="82804" y="102237"/>
                  </a:cubicBezTo>
                  <a:lnTo>
                    <a:pt x="84920" y="114237"/>
                  </a:lnTo>
                  <a:lnTo>
                    <a:pt x="75773" y="117566"/>
                  </a:lnTo>
                  <a:lnTo>
                    <a:pt x="69681" y="107014"/>
                  </a:lnTo>
                  <a:lnTo>
                    <a:pt x="69681" y="107014"/>
                  </a:lnTo>
                  <a:cubicBezTo>
                    <a:pt x="63294" y="108329"/>
                    <a:pt x="56706" y="108329"/>
                    <a:pt x="50319" y="107014"/>
                  </a:cubicBezTo>
                  <a:lnTo>
                    <a:pt x="44227" y="117566"/>
                  </a:lnTo>
                  <a:lnTo>
                    <a:pt x="35080" y="114237"/>
                  </a:lnTo>
                  <a:lnTo>
                    <a:pt x="37196" y="102237"/>
                  </a:lnTo>
                  <a:lnTo>
                    <a:pt x="37196" y="102237"/>
                  </a:lnTo>
                  <a:cubicBezTo>
                    <a:pt x="31458" y="99139"/>
                    <a:pt x="26412" y="94905"/>
                    <a:pt x="22364" y="89792"/>
                  </a:cubicBezTo>
                  <a:lnTo>
                    <a:pt x="10914" y="93960"/>
                  </a:lnTo>
                  <a:lnTo>
                    <a:pt x="6047" y="85530"/>
                  </a:lnTo>
                  <a:lnTo>
                    <a:pt x="15382" y="77697"/>
                  </a:lnTo>
                  <a:lnTo>
                    <a:pt x="15382" y="77697"/>
                  </a:lnTo>
                  <a:cubicBezTo>
                    <a:pt x="12977" y="71636"/>
                    <a:pt x="11833" y="65148"/>
                    <a:pt x="12020" y="58630"/>
                  </a:cubicBezTo>
                  <a:lnTo>
                    <a:pt x="569" y="54463"/>
                  </a:lnTo>
                  <a:lnTo>
                    <a:pt x="2260" y="44877"/>
                  </a:lnTo>
                  <a:lnTo>
                    <a:pt x="14445" y="44877"/>
                  </a:lnTo>
                  <a:lnTo>
                    <a:pt x="14445" y="44877"/>
                  </a:lnTo>
                  <a:cubicBezTo>
                    <a:pt x="16499" y="38688"/>
                    <a:pt x="19793" y="32983"/>
                    <a:pt x="24125" y="28109"/>
                  </a:cubicBezTo>
                  <a:lnTo>
                    <a:pt x="18033" y="17557"/>
                  </a:lnTo>
                  <a:lnTo>
                    <a:pt x="25489" y="11300"/>
                  </a:lnTo>
                  <a:lnTo>
                    <a:pt x="34823" y="19133"/>
                  </a:lnTo>
                  <a:lnTo>
                    <a:pt x="34823" y="19133"/>
                  </a:lnTo>
                  <a:cubicBezTo>
                    <a:pt x="40375" y="15712"/>
                    <a:pt x="46566" y="13459"/>
                    <a:pt x="53017" y="12511"/>
                  </a:cubicBezTo>
                  <a:lnTo>
                    <a:pt x="55133" y="511"/>
                  </a:lnTo>
                  <a:lnTo>
                    <a:pt x="64867" y="511"/>
                  </a:lnTo>
                  <a:lnTo>
                    <a:pt x="66983" y="12511"/>
                  </a:lnTo>
                  <a:lnTo>
                    <a:pt x="66983" y="12511"/>
                  </a:lnTo>
                  <a:cubicBezTo>
                    <a:pt x="73434" y="13459"/>
                    <a:pt x="79625" y="15712"/>
                    <a:pt x="85177" y="1913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16b7eae81fa_0_426"/>
            <p:cNvSpPr txBox="1"/>
            <p:nvPr/>
          </p:nvSpPr>
          <p:spPr>
            <a:xfrm>
              <a:off x="3557412" y="2736138"/>
              <a:ext cx="1554600" cy="13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VMware Cloud Foundation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16b7eae81fa_0_426"/>
            <p:cNvSpPr/>
            <p:nvPr/>
          </p:nvSpPr>
          <p:spPr>
            <a:xfrm>
              <a:off x="1522097" y="1512632"/>
              <a:ext cx="1890900" cy="1890900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16b7eae81fa_0_426"/>
            <p:cNvSpPr txBox="1"/>
            <p:nvPr/>
          </p:nvSpPr>
          <p:spPr>
            <a:xfrm>
              <a:off x="1998109" y="1991521"/>
              <a:ext cx="938700" cy="9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vRA8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16b7eae81fa_0_426"/>
            <p:cNvSpPr/>
            <p:nvPr/>
          </p:nvSpPr>
          <p:spPr>
            <a:xfrm rot="-899830">
              <a:off x="2581101" y="208233"/>
              <a:ext cx="1852602" cy="1852602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16b7eae81fa_0_426"/>
            <p:cNvSpPr txBox="1"/>
            <p:nvPr/>
          </p:nvSpPr>
          <p:spPr>
            <a:xfrm>
              <a:off x="2987459" y="614506"/>
              <a:ext cx="1039800" cy="10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Lifecycle Automation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16b7eae81fa_0_426"/>
            <p:cNvSpPr/>
            <p:nvPr/>
          </p:nvSpPr>
          <p:spPr>
            <a:xfrm>
              <a:off x="2840708" y="1731471"/>
              <a:ext cx="3327900" cy="3327900"/>
            </a:xfrm>
            <a:custGeom>
              <a:rect b="b" l="l" r="r" t="t"/>
              <a:pathLst>
                <a:path extrusionOk="0" h="120000" w="120000">
                  <a:moveTo>
                    <a:pt x="54070" y="4064"/>
                  </a:moveTo>
                  <a:lnTo>
                    <a:pt x="54070" y="4064"/>
                  </a:lnTo>
                  <a:cubicBezTo>
                    <a:pt x="77305" y="1601"/>
                    <a:pt x="99642" y="13757"/>
                    <a:pt x="110191" y="34605"/>
                  </a:cubicBezTo>
                  <a:cubicBezTo>
                    <a:pt x="120739" y="55453"/>
                    <a:pt x="117301" y="80651"/>
                    <a:pt x="101554" y="97912"/>
                  </a:cubicBezTo>
                  <a:lnTo>
                    <a:pt x="104099" y="100652"/>
                  </a:lnTo>
                  <a:lnTo>
                    <a:pt x="96369" y="99151"/>
                  </a:lnTo>
                  <a:lnTo>
                    <a:pt x="95166" y="91036"/>
                  </a:lnTo>
                  <a:lnTo>
                    <a:pt x="97711" y="93775"/>
                  </a:lnTo>
                  <a:lnTo>
                    <a:pt x="97711" y="93775"/>
                  </a:lnTo>
                  <a:cubicBezTo>
                    <a:pt x="111684" y="78174"/>
                    <a:pt x="114607" y="55581"/>
                    <a:pt x="105066" y="36937"/>
                  </a:cubicBezTo>
                  <a:cubicBezTo>
                    <a:pt x="95525" y="18293"/>
                    <a:pt x="75490" y="7449"/>
                    <a:pt x="54663" y="9657"/>
                  </a:cubicBezTo>
                  <a:close/>
                </a:path>
              </a:pathLst>
            </a:custGeom>
            <a:solidFill>
              <a:srgbClr val="A8D2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16b7eae81fa_0_426"/>
            <p:cNvSpPr/>
            <p:nvPr/>
          </p:nvSpPr>
          <p:spPr>
            <a:xfrm>
              <a:off x="1187242" y="1091985"/>
              <a:ext cx="2417700" cy="2417700"/>
            </a:xfrm>
            <a:custGeom>
              <a:rect b="b" l="l" r="r" t="t"/>
              <a:pathLst>
                <a:path extrusionOk="0" h="120000" w="120000">
                  <a:moveTo>
                    <a:pt x="38835" y="9410"/>
                  </a:moveTo>
                  <a:lnTo>
                    <a:pt x="41823" y="16553"/>
                  </a:lnTo>
                  <a:lnTo>
                    <a:pt x="41823" y="16553"/>
                  </a:lnTo>
                  <a:cubicBezTo>
                    <a:pt x="23032" y="24414"/>
                    <a:pt x="11425" y="43464"/>
                    <a:pt x="13055" y="63768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7"/>
                  </a:lnTo>
                  <a:lnTo>
                    <a:pt x="5431" y="65437"/>
                  </a:lnTo>
                  <a:cubicBezTo>
                    <a:pt x="3042" y="41449"/>
                    <a:pt x="16596" y="18714"/>
                    <a:pt x="38835" y="9410"/>
                  </a:cubicBezTo>
                  <a:close/>
                </a:path>
              </a:pathLst>
            </a:custGeom>
            <a:solidFill>
              <a:srgbClr val="A8D2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16b7eae81fa_0_426"/>
            <p:cNvSpPr/>
            <p:nvPr/>
          </p:nvSpPr>
          <p:spPr>
            <a:xfrm>
              <a:off x="2152610" y="-199892"/>
              <a:ext cx="2607000" cy="2607000"/>
            </a:xfrm>
            <a:custGeom>
              <a:rect b="b" l="l" r="r" t="t"/>
              <a:pathLst>
                <a:path extrusionOk="0" h="120000" w="120000">
                  <a:moveTo>
                    <a:pt x="4986" y="64681"/>
                  </a:moveTo>
                  <a:lnTo>
                    <a:pt x="4986" y="64681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6"/>
                  </a:lnTo>
                  <a:lnTo>
                    <a:pt x="25771" y="21357"/>
                  </a:lnTo>
                  <a:lnTo>
                    <a:pt x="27129" y="31797"/>
                  </a:lnTo>
                  <a:lnTo>
                    <a:pt x="23972" y="28233"/>
                  </a:lnTo>
                  <a:lnTo>
                    <a:pt x="23972" y="28233"/>
                  </a:lnTo>
                  <a:cubicBezTo>
                    <a:pt x="15304" y="38065"/>
                    <a:pt x="11029" y="51012"/>
                    <a:pt x="12141" y="64072"/>
                  </a:cubicBezTo>
                  <a:close/>
                </a:path>
              </a:pathLst>
            </a:custGeom>
            <a:solidFill>
              <a:srgbClr val="A8D2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7" name="Google Shape;1517;g16b7eae81fa_0_426"/>
          <p:cNvGrpSpPr/>
          <p:nvPr/>
        </p:nvGrpSpPr>
        <p:grpSpPr>
          <a:xfrm>
            <a:off x="2012110" y="3188462"/>
            <a:ext cx="1437095" cy="1356411"/>
            <a:chOff x="1330380" y="23184"/>
            <a:chExt cx="1916126" cy="1808548"/>
          </a:xfrm>
        </p:grpSpPr>
        <p:sp>
          <p:nvSpPr>
            <p:cNvPr id="1518" name="Google Shape;1518;g16b7eae81fa_0_426"/>
            <p:cNvSpPr/>
            <p:nvPr/>
          </p:nvSpPr>
          <p:spPr>
            <a:xfrm>
              <a:off x="1731943" y="23184"/>
              <a:ext cx="1113000" cy="1113000"/>
            </a:xfrm>
            <a:prstGeom prst="ellipse">
              <a:avLst/>
            </a:prstGeom>
            <a:solidFill>
              <a:schemeClr val="accent1">
                <a:alpha val="49019"/>
              </a:schemeClr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16b7eae81fa_0_426"/>
            <p:cNvSpPr txBox="1"/>
            <p:nvPr/>
          </p:nvSpPr>
          <p:spPr>
            <a:xfrm>
              <a:off x="1880327" y="217938"/>
              <a:ext cx="816000" cy="5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b="0" i="0" lang="en-US" sz="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EMEA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8100" lvl="1" marL="381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Northolt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8100" lvl="1" marL="381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Slough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8100" lvl="1" marL="381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Gloucester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16b7eae81fa_0_426"/>
            <p:cNvSpPr/>
            <p:nvPr/>
          </p:nvSpPr>
          <p:spPr>
            <a:xfrm>
              <a:off x="2133506" y="718732"/>
              <a:ext cx="1113000" cy="1113000"/>
            </a:xfrm>
            <a:prstGeom prst="ellipse">
              <a:avLst/>
            </a:prstGeom>
            <a:solidFill>
              <a:schemeClr val="accent1">
                <a:alpha val="49019"/>
              </a:schemeClr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16b7eae81fa_0_426"/>
            <p:cNvSpPr txBox="1"/>
            <p:nvPr/>
          </p:nvSpPr>
          <p:spPr>
            <a:xfrm>
              <a:off x="2473860" y="1006225"/>
              <a:ext cx="6678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b="0" i="0" lang="en-US" sz="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AMER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8100" lvl="1" marL="381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Piscataway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8100" lvl="1" marL="381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Cranford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16b7eae81fa_0_426"/>
            <p:cNvSpPr/>
            <p:nvPr/>
          </p:nvSpPr>
          <p:spPr>
            <a:xfrm>
              <a:off x="1330380" y="718732"/>
              <a:ext cx="1113000" cy="1113000"/>
            </a:xfrm>
            <a:prstGeom prst="ellipse">
              <a:avLst/>
            </a:prstGeom>
            <a:solidFill>
              <a:schemeClr val="accent1">
                <a:alpha val="49019"/>
              </a:schemeClr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16b7eae81fa_0_426"/>
            <p:cNvSpPr txBox="1"/>
            <p:nvPr/>
          </p:nvSpPr>
          <p:spPr>
            <a:xfrm>
              <a:off x="1435176" y="1006225"/>
              <a:ext cx="6678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b="0" i="0" lang="en-US" sz="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APAC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8100" lvl="1" marL="381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SDC1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8100" lvl="1" marL="381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SDC2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8100" lvl="1" marL="381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HK5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24" name="Google Shape;1524;g16b7eae81fa_0_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147" y="3250730"/>
            <a:ext cx="1132893" cy="112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6b7eae81fa_0_450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Barclays Container Platform (BCP)</a:t>
            </a:r>
            <a:endParaRPr/>
          </a:p>
        </p:txBody>
      </p:sp>
      <p:sp>
        <p:nvSpPr>
          <p:cNvPr id="1530" name="Google Shape;1530;g16b7eae81fa_0_450"/>
          <p:cNvSpPr txBox="1"/>
          <p:nvPr/>
        </p:nvSpPr>
        <p:spPr>
          <a:xfrm>
            <a:off x="336936" y="4551728"/>
            <a:ext cx="57129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https://www.redhat.com/en/technologies/cloud-computing/openshift/what-are-openshift-operators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1" name="Google Shape;1531;g16b7eae81fa_0_450"/>
          <p:cNvGrpSpPr/>
          <p:nvPr/>
        </p:nvGrpSpPr>
        <p:grpSpPr>
          <a:xfrm>
            <a:off x="5178172" y="171471"/>
            <a:ext cx="3736024" cy="3944447"/>
            <a:chOff x="1187242" y="-199892"/>
            <a:chExt cx="4981366" cy="5259263"/>
          </a:xfrm>
        </p:grpSpPr>
        <p:sp>
          <p:nvSpPr>
            <p:cNvPr id="1532" name="Google Shape;1532;g16b7eae81fa_0_450"/>
            <p:cNvSpPr/>
            <p:nvPr/>
          </p:nvSpPr>
          <p:spPr>
            <a:xfrm>
              <a:off x="3034729" y="2127139"/>
              <a:ext cx="2599800" cy="2599800"/>
            </a:xfrm>
            <a:custGeom>
              <a:rect b="b" l="l" r="r" t="t"/>
              <a:pathLst>
                <a:path extrusionOk="0" h="120000" w="120000">
                  <a:moveTo>
                    <a:pt x="85177" y="19133"/>
                  </a:moveTo>
                  <a:lnTo>
                    <a:pt x="94511" y="11300"/>
                  </a:lnTo>
                  <a:lnTo>
                    <a:pt x="101967" y="17557"/>
                  </a:lnTo>
                  <a:lnTo>
                    <a:pt x="95875" y="28109"/>
                  </a:lnTo>
                  <a:lnTo>
                    <a:pt x="95875" y="28109"/>
                  </a:lnTo>
                  <a:cubicBezTo>
                    <a:pt x="100207" y="32983"/>
                    <a:pt x="103501" y="38688"/>
                    <a:pt x="105555" y="44877"/>
                  </a:cubicBezTo>
                  <a:lnTo>
                    <a:pt x="117740" y="44877"/>
                  </a:lnTo>
                  <a:lnTo>
                    <a:pt x="119431" y="54463"/>
                  </a:lnTo>
                  <a:lnTo>
                    <a:pt x="107980" y="58630"/>
                  </a:lnTo>
                  <a:lnTo>
                    <a:pt x="107980" y="58630"/>
                  </a:lnTo>
                  <a:cubicBezTo>
                    <a:pt x="108167" y="65148"/>
                    <a:pt x="107023" y="71636"/>
                    <a:pt x="104618" y="77697"/>
                  </a:cubicBezTo>
                  <a:lnTo>
                    <a:pt x="113953" y="85530"/>
                  </a:lnTo>
                  <a:lnTo>
                    <a:pt x="109086" y="93960"/>
                  </a:lnTo>
                  <a:lnTo>
                    <a:pt x="97636" y="89792"/>
                  </a:lnTo>
                  <a:cubicBezTo>
                    <a:pt x="93588" y="94905"/>
                    <a:pt x="88542" y="99139"/>
                    <a:pt x="82804" y="102237"/>
                  </a:cubicBezTo>
                  <a:lnTo>
                    <a:pt x="84920" y="114237"/>
                  </a:lnTo>
                  <a:lnTo>
                    <a:pt x="75773" y="117566"/>
                  </a:lnTo>
                  <a:lnTo>
                    <a:pt x="69681" y="107014"/>
                  </a:lnTo>
                  <a:lnTo>
                    <a:pt x="69681" y="107014"/>
                  </a:lnTo>
                  <a:cubicBezTo>
                    <a:pt x="63294" y="108329"/>
                    <a:pt x="56706" y="108329"/>
                    <a:pt x="50319" y="107014"/>
                  </a:cubicBezTo>
                  <a:lnTo>
                    <a:pt x="44227" y="117566"/>
                  </a:lnTo>
                  <a:lnTo>
                    <a:pt x="35080" y="114237"/>
                  </a:lnTo>
                  <a:lnTo>
                    <a:pt x="37196" y="102237"/>
                  </a:lnTo>
                  <a:lnTo>
                    <a:pt x="37196" y="102237"/>
                  </a:lnTo>
                  <a:cubicBezTo>
                    <a:pt x="31458" y="99139"/>
                    <a:pt x="26412" y="94905"/>
                    <a:pt x="22364" y="89792"/>
                  </a:cubicBezTo>
                  <a:lnTo>
                    <a:pt x="10914" y="93960"/>
                  </a:lnTo>
                  <a:lnTo>
                    <a:pt x="6047" y="85530"/>
                  </a:lnTo>
                  <a:lnTo>
                    <a:pt x="15382" y="77697"/>
                  </a:lnTo>
                  <a:lnTo>
                    <a:pt x="15382" y="77697"/>
                  </a:lnTo>
                  <a:cubicBezTo>
                    <a:pt x="12977" y="71636"/>
                    <a:pt x="11833" y="65148"/>
                    <a:pt x="12020" y="58630"/>
                  </a:cubicBezTo>
                  <a:lnTo>
                    <a:pt x="569" y="54463"/>
                  </a:lnTo>
                  <a:lnTo>
                    <a:pt x="2260" y="44877"/>
                  </a:lnTo>
                  <a:lnTo>
                    <a:pt x="14445" y="44877"/>
                  </a:lnTo>
                  <a:lnTo>
                    <a:pt x="14445" y="44877"/>
                  </a:lnTo>
                  <a:cubicBezTo>
                    <a:pt x="16499" y="38688"/>
                    <a:pt x="19793" y="32983"/>
                    <a:pt x="24125" y="28109"/>
                  </a:cubicBezTo>
                  <a:lnTo>
                    <a:pt x="18033" y="17557"/>
                  </a:lnTo>
                  <a:lnTo>
                    <a:pt x="25489" y="11300"/>
                  </a:lnTo>
                  <a:lnTo>
                    <a:pt x="34823" y="19133"/>
                  </a:lnTo>
                  <a:lnTo>
                    <a:pt x="34823" y="19133"/>
                  </a:lnTo>
                  <a:cubicBezTo>
                    <a:pt x="40375" y="15712"/>
                    <a:pt x="46566" y="13459"/>
                    <a:pt x="53017" y="12511"/>
                  </a:cubicBezTo>
                  <a:lnTo>
                    <a:pt x="55133" y="511"/>
                  </a:lnTo>
                  <a:lnTo>
                    <a:pt x="64867" y="511"/>
                  </a:lnTo>
                  <a:lnTo>
                    <a:pt x="66983" y="12511"/>
                  </a:lnTo>
                  <a:lnTo>
                    <a:pt x="66983" y="12511"/>
                  </a:lnTo>
                  <a:cubicBezTo>
                    <a:pt x="73434" y="13459"/>
                    <a:pt x="79625" y="15712"/>
                    <a:pt x="85177" y="1913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16b7eae81fa_0_450"/>
            <p:cNvSpPr txBox="1"/>
            <p:nvPr/>
          </p:nvSpPr>
          <p:spPr>
            <a:xfrm>
              <a:off x="3557412" y="2736138"/>
              <a:ext cx="1554600" cy="13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Red Hat OpenShift Container Platform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16b7eae81fa_0_450"/>
            <p:cNvSpPr/>
            <p:nvPr/>
          </p:nvSpPr>
          <p:spPr>
            <a:xfrm>
              <a:off x="1522097" y="1512632"/>
              <a:ext cx="1890900" cy="1890900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16b7eae81fa_0_450"/>
            <p:cNvSpPr txBox="1"/>
            <p:nvPr/>
          </p:nvSpPr>
          <p:spPr>
            <a:xfrm>
              <a:off x="1998109" y="1991521"/>
              <a:ext cx="938700" cy="9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Network Orchestration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16b7eae81fa_0_450"/>
            <p:cNvSpPr/>
            <p:nvPr/>
          </p:nvSpPr>
          <p:spPr>
            <a:xfrm rot="-899830">
              <a:off x="2581101" y="208233"/>
              <a:ext cx="1852602" cy="1852602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16b7eae81fa_0_450"/>
            <p:cNvSpPr txBox="1"/>
            <p:nvPr/>
          </p:nvSpPr>
          <p:spPr>
            <a:xfrm>
              <a:off x="2987459" y="614506"/>
              <a:ext cx="1039800" cy="10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Lifecycle Automation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16b7eae81fa_0_450"/>
            <p:cNvSpPr/>
            <p:nvPr/>
          </p:nvSpPr>
          <p:spPr>
            <a:xfrm>
              <a:off x="2840708" y="1731471"/>
              <a:ext cx="3327900" cy="3327900"/>
            </a:xfrm>
            <a:custGeom>
              <a:rect b="b" l="l" r="r" t="t"/>
              <a:pathLst>
                <a:path extrusionOk="0" h="120000" w="120000">
                  <a:moveTo>
                    <a:pt x="54070" y="4064"/>
                  </a:moveTo>
                  <a:lnTo>
                    <a:pt x="54070" y="4064"/>
                  </a:lnTo>
                  <a:cubicBezTo>
                    <a:pt x="77305" y="1601"/>
                    <a:pt x="99642" y="13757"/>
                    <a:pt x="110191" y="34605"/>
                  </a:cubicBezTo>
                  <a:cubicBezTo>
                    <a:pt x="120739" y="55453"/>
                    <a:pt x="117301" y="80651"/>
                    <a:pt x="101554" y="97912"/>
                  </a:cubicBezTo>
                  <a:lnTo>
                    <a:pt x="104099" y="100652"/>
                  </a:lnTo>
                  <a:lnTo>
                    <a:pt x="96369" y="99151"/>
                  </a:lnTo>
                  <a:lnTo>
                    <a:pt x="95166" y="91036"/>
                  </a:lnTo>
                  <a:lnTo>
                    <a:pt x="97711" y="93775"/>
                  </a:lnTo>
                  <a:lnTo>
                    <a:pt x="97711" y="93775"/>
                  </a:lnTo>
                  <a:cubicBezTo>
                    <a:pt x="111684" y="78174"/>
                    <a:pt x="114607" y="55581"/>
                    <a:pt x="105066" y="36937"/>
                  </a:cubicBezTo>
                  <a:cubicBezTo>
                    <a:pt x="95525" y="18293"/>
                    <a:pt x="75490" y="7449"/>
                    <a:pt x="54663" y="9657"/>
                  </a:cubicBezTo>
                  <a:close/>
                </a:path>
              </a:pathLst>
            </a:custGeom>
            <a:solidFill>
              <a:srgbClr val="A8D2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6b7eae81fa_0_450"/>
            <p:cNvSpPr/>
            <p:nvPr/>
          </p:nvSpPr>
          <p:spPr>
            <a:xfrm>
              <a:off x="1187242" y="1091985"/>
              <a:ext cx="2417700" cy="2417700"/>
            </a:xfrm>
            <a:custGeom>
              <a:rect b="b" l="l" r="r" t="t"/>
              <a:pathLst>
                <a:path extrusionOk="0" h="120000" w="120000">
                  <a:moveTo>
                    <a:pt x="38835" y="9410"/>
                  </a:moveTo>
                  <a:lnTo>
                    <a:pt x="41823" y="16553"/>
                  </a:lnTo>
                  <a:lnTo>
                    <a:pt x="41823" y="16553"/>
                  </a:lnTo>
                  <a:cubicBezTo>
                    <a:pt x="23032" y="24414"/>
                    <a:pt x="11425" y="43464"/>
                    <a:pt x="13055" y="63768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7"/>
                  </a:lnTo>
                  <a:lnTo>
                    <a:pt x="5431" y="65437"/>
                  </a:lnTo>
                  <a:cubicBezTo>
                    <a:pt x="3042" y="41449"/>
                    <a:pt x="16596" y="18714"/>
                    <a:pt x="38835" y="9410"/>
                  </a:cubicBezTo>
                  <a:close/>
                </a:path>
              </a:pathLst>
            </a:custGeom>
            <a:solidFill>
              <a:srgbClr val="A8D2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16b7eae81fa_0_450"/>
            <p:cNvSpPr/>
            <p:nvPr/>
          </p:nvSpPr>
          <p:spPr>
            <a:xfrm>
              <a:off x="2152610" y="-199892"/>
              <a:ext cx="2607000" cy="2607000"/>
            </a:xfrm>
            <a:custGeom>
              <a:rect b="b" l="l" r="r" t="t"/>
              <a:pathLst>
                <a:path extrusionOk="0" h="120000" w="120000">
                  <a:moveTo>
                    <a:pt x="4986" y="64681"/>
                  </a:moveTo>
                  <a:lnTo>
                    <a:pt x="4986" y="64681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6"/>
                  </a:lnTo>
                  <a:lnTo>
                    <a:pt x="25771" y="21357"/>
                  </a:lnTo>
                  <a:lnTo>
                    <a:pt x="27129" y="31797"/>
                  </a:lnTo>
                  <a:lnTo>
                    <a:pt x="23972" y="28233"/>
                  </a:lnTo>
                  <a:lnTo>
                    <a:pt x="23972" y="28233"/>
                  </a:lnTo>
                  <a:cubicBezTo>
                    <a:pt x="15304" y="38065"/>
                    <a:pt x="11029" y="51012"/>
                    <a:pt x="12141" y="64072"/>
                  </a:cubicBezTo>
                  <a:close/>
                </a:path>
              </a:pathLst>
            </a:custGeom>
            <a:solidFill>
              <a:srgbClr val="A8D2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41" name="Google Shape;1541;g16b7eae81fa_0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147" y="770952"/>
            <a:ext cx="4704189" cy="264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g16b7eae81fa_0_4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147" y="3542568"/>
            <a:ext cx="1009142" cy="100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g16b7eae81fa_0_450"/>
          <p:cNvGrpSpPr/>
          <p:nvPr/>
        </p:nvGrpSpPr>
        <p:grpSpPr>
          <a:xfrm>
            <a:off x="1472964" y="3525485"/>
            <a:ext cx="1767710" cy="1027350"/>
            <a:chOff x="768068" y="3745"/>
            <a:chExt cx="2356947" cy="1369800"/>
          </a:xfrm>
        </p:grpSpPr>
        <p:sp>
          <p:nvSpPr>
            <p:cNvPr id="1544" name="Google Shape;1544;g16b7eae81fa_0_450"/>
            <p:cNvSpPr/>
            <p:nvPr/>
          </p:nvSpPr>
          <p:spPr>
            <a:xfrm>
              <a:off x="768068" y="3745"/>
              <a:ext cx="1369800" cy="1369800"/>
            </a:xfrm>
            <a:prstGeom prst="ellipse">
              <a:avLst/>
            </a:prstGeom>
            <a:solidFill>
              <a:schemeClr val="accent1">
                <a:alpha val="49019"/>
              </a:schemeClr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16b7eae81fa_0_450"/>
            <p:cNvSpPr txBox="1"/>
            <p:nvPr/>
          </p:nvSpPr>
          <p:spPr>
            <a:xfrm>
              <a:off x="959328" y="165258"/>
              <a:ext cx="7896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EMEA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0800" lvl="1" marL="38100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•"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Northolt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0800" lvl="1" marL="381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•"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Slough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0800" lvl="1" marL="381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•"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Gloucester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16b7eae81fa_0_450"/>
            <p:cNvSpPr/>
            <p:nvPr/>
          </p:nvSpPr>
          <p:spPr>
            <a:xfrm>
              <a:off x="1755215" y="3745"/>
              <a:ext cx="1369800" cy="1369800"/>
            </a:xfrm>
            <a:prstGeom prst="ellipse">
              <a:avLst/>
            </a:prstGeom>
            <a:solidFill>
              <a:schemeClr val="accent1">
                <a:alpha val="49019"/>
              </a:schemeClr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16b7eae81fa_0_450"/>
            <p:cNvSpPr txBox="1"/>
            <p:nvPr/>
          </p:nvSpPr>
          <p:spPr>
            <a:xfrm>
              <a:off x="2143904" y="165258"/>
              <a:ext cx="7896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AMER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0800" lvl="1" marL="38100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•"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Piscataway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0800" lvl="1" marL="381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Char char="•"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Cranford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1" name="Google Shape;581;p9"/>
          <p:cNvSpPr txBox="1"/>
          <p:nvPr>
            <p:ph idx="1" type="body"/>
          </p:nvPr>
        </p:nvSpPr>
        <p:spPr>
          <a:xfrm>
            <a:off x="613700" y="1242700"/>
            <a:ext cx="7086600" cy="3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High Level Introduction to Machine Learning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Just enough Python for Machine Learning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Understanding the bigger picture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Learning ML Algorithms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Performance Metrics</a:t>
            </a:r>
            <a:endParaRPr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Char char="●"/>
            </a:pPr>
            <a:r>
              <a:rPr lang="en-US">
                <a:solidFill>
                  <a:srgbClr val="000000"/>
                </a:solidFill>
              </a:rPr>
              <a:t>Scalable Machine Learning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2" name="Google Shape;58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6b7eae81fa_0_472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What does “e” stand for?</a:t>
            </a:r>
            <a:endParaRPr/>
          </a:p>
        </p:txBody>
      </p:sp>
      <p:grpSp>
        <p:nvGrpSpPr>
          <p:cNvPr id="1553" name="Google Shape;1553;g16b7eae81fa_0_472"/>
          <p:cNvGrpSpPr/>
          <p:nvPr/>
        </p:nvGrpSpPr>
        <p:grpSpPr>
          <a:xfrm>
            <a:off x="413678" y="1904689"/>
            <a:ext cx="7016671" cy="496151"/>
            <a:chOff x="708" y="1136180"/>
            <a:chExt cx="9355561" cy="661534"/>
          </a:xfrm>
        </p:grpSpPr>
        <p:sp>
          <p:nvSpPr>
            <p:cNvPr id="1554" name="Google Shape;1554;g16b7eae81fa_0_472"/>
            <p:cNvSpPr/>
            <p:nvPr/>
          </p:nvSpPr>
          <p:spPr>
            <a:xfrm>
              <a:off x="708" y="1136180"/>
              <a:ext cx="1371300" cy="529200"/>
            </a:xfrm>
            <a:prstGeom prst="chevron">
              <a:avLst>
                <a:gd fmla="val 40000" name="adj"/>
              </a:avLst>
            </a:prstGeom>
            <a:solidFill>
              <a:srgbClr val="007BA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16b7eae81fa_0_472"/>
            <p:cNvSpPr/>
            <p:nvPr/>
          </p:nvSpPr>
          <p:spPr>
            <a:xfrm>
              <a:off x="366398" y="1268514"/>
              <a:ext cx="1158000" cy="529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9525">
              <a:solidFill>
                <a:srgbClr val="007BA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16b7eae81fa_0_472"/>
            <p:cNvSpPr txBox="1"/>
            <p:nvPr/>
          </p:nvSpPr>
          <p:spPr>
            <a:xfrm>
              <a:off x="381902" y="1284018"/>
              <a:ext cx="1127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000" lIns="48000" spcFirstLastPara="1" rIns="48000" wrap="square" tIns="4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Internet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16b7eae81fa_0_472"/>
            <p:cNvSpPr/>
            <p:nvPr/>
          </p:nvSpPr>
          <p:spPr>
            <a:xfrm>
              <a:off x="1567082" y="1136180"/>
              <a:ext cx="1371300" cy="529200"/>
            </a:xfrm>
            <a:prstGeom prst="chevron">
              <a:avLst>
                <a:gd fmla="val 40000" name="adj"/>
              </a:avLst>
            </a:prstGeom>
            <a:solidFill>
              <a:srgbClr val="08A6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16b7eae81fa_0_472"/>
            <p:cNvSpPr/>
            <p:nvPr/>
          </p:nvSpPr>
          <p:spPr>
            <a:xfrm>
              <a:off x="1932772" y="1268514"/>
              <a:ext cx="1158000" cy="529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9525">
              <a:solidFill>
                <a:srgbClr val="08A6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16b7eae81fa_0_472"/>
            <p:cNvSpPr txBox="1"/>
            <p:nvPr/>
          </p:nvSpPr>
          <p:spPr>
            <a:xfrm>
              <a:off x="1948276" y="1284018"/>
              <a:ext cx="1127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000" lIns="48000" spcFirstLastPara="1" rIns="48000" wrap="square" tIns="4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A1</a:t>
              </a:r>
              <a:endPara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" lvl="1" marL="381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2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Internet Connectivity Layer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16b7eae81fa_0_472"/>
            <p:cNvSpPr/>
            <p:nvPr/>
          </p:nvSpPr>
          <p:spPr>
            <a:xfrm>
              <a:off x="3133456" y="1136180"/>
              <a:ext cx="1371300" cy="529200"/>
            </a:xfrm>
            <a:prstGeom prst="chevron">
              <a:avLst>
                <a:gd fmla="val 40000" name="adj"/>
              </a:avLst>
            </a:prstGeom>
            <a:solidFill>
              <a:srgbClr val="5FB9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16b7eae81fa_0_472"/>
            <p:cNvSpPr/>
            <p:nvPr/>
          </p:nvSpPr>
          <p:spPr>
            <a:xfrm>
              <a:off x="3499146" y="1268514"/>
              <a:ext cx="1158000" cy="529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9525">
              <a:solidFill>
                <a:srgbClr val="5FB9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16b7eae81fa_0_472"/>
            <p:cNvSpPr txBox="1"/>
            <p:nvPr/>
          </p:nvSpPr>
          <p:spPr>
            <a:xfrm>
              <a:off x="3514650" y="1284018"/>
              <a:ext cx="1127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000" lIns="48000" spcFirstLastPara="1" rIns="48000" wrap="square" tIns="4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A2</a:t>
              </a:r>
              <a:endPara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" lvl="1" marL="381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2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Load balancing</a:t>
              </a:r>
              <a:endParaRPr b="0" i="0" sz="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16b7eae81fa_0_472"/>
            <p:cNvSpPr/>
            <p:nvPr/>
          </p:nvSpPr>
          <p:spPr>
            <a:xfrm>
              <a:off x="4699830" y="1136180"/>
              <a:ext cx="1371300" cy="529200"/>
            </a:xfrm>
            <a:prstGeom prst="chevron">
              <a:avLst>
                <a:gd fmla="val 40000" name="adj"/>
              </a:avLst>
            </a:prstGeom>
            <a:solidFill>
              <a:srgbClr val="B0D6F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g16b7eae81fa_0_472"/>
            <p:cNvSpPr/>
            <p:nvPr/>
          </p:nvSpPr>
          <p:spPr>
            <a:xfrm>
              <a:off x="5065520" y="1268514"/>
              <a:ext cx="1158000" cy="529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9525">
              <a:solidFill>
                <a:srgbClr val="B0D6F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16b7eae81fa_0_472"/>
            <p:cNvSpPr txBox="1"/>
            <p:nvPr/>
          </p:nvSpPr>
          <p:spPr>
            <a:xfrm>
              <a:off x="5081024" y="1284018"/>
              <a:ext cx="1127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000" lIns="48000" spcFirstLastPara="1" rIns="48000" wrap="square" tIns="4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A4</a:t>
              </a:r>
              <a:endPara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" lvl="1" marL="381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2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Reverse Proxy</a:t>
              </a:r>
              <a:endParaRPr b="0" i="0" sz="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16b7eae81fa_0_472"/>
            <p:cNvSpPr/>
            <p:nvPr/>
          </p:nvSpPr>
          <p:spPr>
            <a:xfrm>
              <a:off x="6266204" y="1136180"/>
              <a:ext cx="1371300" cy="529200"/>
            </a:xfrm>
            <a:prstGeom prst="chevron">
              <a:avLst>
                <a:gd fmla="val 40000" name="adj"/>
              </a:avLst>
            </a:prstGeom>
            <a:solidFill>
              <a:srgbClr val="5FB9F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16b7eae81fa_0_472"/>
            <p:cNvSpPr/>
            <p:nvPr/>
          </p:nvSpPr>
          <p:spPr>
            <a:xfrm>
              <a:off x="6631894" y="1268514"/>
              <a:ext cx="1158000" cy="529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9525">
              <a:solidFill>
                <a:srgbClr val="5FB9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16b7eae81fa_0_472"/>
            <p:cNvSpPr txBox="1"/>
            <p:nvPr/>
          </p:nvSpPr>
          <p:spPr>
            <a:xfrm>
              <a:off x="6647398" y="1284018"/>
              <a:ext cx="1127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000" lIns="48000" spcFirstLastPara="1" rIns="48000" wrap="square" tIns="4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A6</a:t>
              </a:r>
              <a:endPara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" lvl="1" marL="381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2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Application Server</a:t>
              </a:r>
              <a:endParaRPr b="0" i="0" sz="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16b7eae81fa_0_472"/>
            <p:cNvSpPr/>
            <p:nvPr/>
          </p:nvSpPr>
          <p:spPr>
            <a:xfrm>
              <a:off x="7832578" y="1136180"/>
              <a:ext cx="1371300" cy="529200"/>
            </a:xfrm>
            <a:prstGeom prst="chevron">
              <a:avLst>
                <a:gd fmla="val 40000" name="adj"/>
              </a:avLst>
            </a:prstGeom>
            <a:solidFill>
              <a:srgbClr val="08A6F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16b7eae81fa_0_472"/>
            <p:cNvSpPr/>
            <p:nvPr/>
          </p:nvSpPr>
          <p:spPr>
            <a:xfrm>
              <a:off x="8198269" y="1268514"/>
              <a:ext cx="1158000" cy="529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9525">
              <a:solidFill>
                <a:srgbClr val="08A6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16b7eae81fa_0_472"/>
            <p:cNvSpPr txBox="1"/>
            <p:nvPr/>
          </p:nvSpPr>
          <p:spPr>
            <a:xfrm>
              <a:off x="8213773" y="1284018"/>
              <a:ext cx="1127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000" lIns="48000" spcFirstLastPara="1" rIns="48000" wrap="square" tIns="4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CIPE</a:t>
              </a:r>
              <a:endParaRPr b="0" i="0" sz="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" lvl="1" marL="381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2"/>
                </a:buClr>
                <a:buSzPts val="500"/>
                <a:buFont typeface="Arial"/>
                <a:buChar char="•"/>
              </a:pPr>
              <a:r>
                <a:rPr b="0" i="0" lang="en-US" sz="5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The Internal Network</a:t>
              </a:r>
              <a:endParaRPr b="0" i="0" sz="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2" name="Google Shape;1572;g16b7eae81fa_0_472"/>
          <p:cNvSpPr txBox="1"/>
          <p:nvPr/>
        </p:nvSpPr>
        <p:spPr>
          <a:xfrm>
            <a:off x="413147" y="2914754"/>
            <a:ext cx="6307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eChannels is a </a:t>
            </a: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DMZ </a:t>
            </a: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composed of multiple Zones and technologies segregated by firewalls</a:t>
            </a:r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g16b7eae81fa_0_472"/>
          <p:cNvSpPr txBox="1"/>
          <p:nvPr/>
        </p:nvSpPr>
        <p:spPr>
          <a:xfrm>
            <a:off x="413147" y="913895"/>
            <a:ext cx="6060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eChannels is the front line of defence against malicious attack from third party actors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6b7eae81fa_0_497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Skylight - Private Cloud management</a:t>
            </a:r>
            <a:endParaRPr/>
          </a:p>
        </p:txBody>
      </p:sp>
      <p:pic>
        <p:nvPicPr>
          <p:cNvPr id="1579" name="Google Shape;1579;g16b7eae81fa_0_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603" y="658074"/>
            <a:ext cx="7334795" cy="382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g16b7eae81fa_0_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968" y="837765"/>
            <a:ext cx="1011133" cy="100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g16b7eae81fa_0_502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Future of Automation Private Cloud</a:t>
            </a:r>
            <a:endParaRPr/>
          </a:p>
        </p:txBody>
      </p:sp>
      <p:pic>
        <p:nvPicPr>
          <p:cNvPr id="1586" name="Google Shape;1586;g16b7eae81fa_0_5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557" y="2516849"/>
            <a:ext cx="1009142" cy="100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7" name="Google Shape;1587;g16b7eae81fa_0_502"/>
          <p:cNvGrpSpPr/>
          <p:nvPr/>
        </p:nvGrpSpPr>
        <p:grpSpPr>
          <a:xfrm>
            <a:off x="3046156" y="1045906"/>
            <a:ext cx="3051604" cy="3051604"/>
            <a:chOff x="1685868" y="402"/>
            <a:chExt cx="4068805" cy="4068805"/>
          </a:xfrm>
        </p:grpSpPr>
        <p:sp>
          <p:nvSpPr>
            <p:cNvPr id="1588" name="Google Shape;1588;g16b7eae81fa_0_502"/>
            <p:cNvSpPr/>
            <p:nvPr/>
          </p:nvSpPr>
          <p:spPr>
            <a:xfrm>
              <a:off x="2591615" y="906149"/>
              <a:ext cx="2257500" cy="2257500"/>
            </a:xfrm>
            <a:prstGeom prst="ellipse">
              <a:avLst/>
            </a:prstGeom>
            <a:gradFill>
              <a:gsLst>
                <a:gs pos="0">
                  <a:srgbClr val="7CE0FF">
                    <a:alpha val="49019"/>
                  </a:srgbClr>
                </a:gs>
                <a:gs pos="35000">
                  <a:srgbClr val="A5E7FF">
                    <a:alpha val="49019"/>
                  </a:srgbClr>
                </a:gs>
                <a:gs pos="100000">
                  <a:srgbClr val="D9F5FF">
                    <a:alpha val="49019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16b7eae81fa_0_502"/>
            <p:cNvSpPr txBox="1"/>
            <p:nvPr/>
          </p:nvSpPr>
          <p:spPr>
            <a:xfrm>
              <a:off x="2922207" y="1236741"/>
              <a:ext cx="1596300" cy="15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1925" lIns="61925" spcFirstLastPara="1" rIns="61925" wrap="square" tIns="61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900"/>
                <a:buFont typeface="Arial"/>
                <a:buNone/>
              </a:pPr>
              <a:r>
                <a:t/>
              </a:r>
              <a:endParaRPr b="0" i="0" sz="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16b7eae81fa_0_502"/>
            <p:cNvSpPr/>
            <p:nvPr/>
          </p:nvSpPr>
          <p:spPr>
            <a:xfrm>
              <a:off x="3155971" y="402"/>
              <a:ext cx="1128600" cy="1128600"/>
            </a:xfrm>
            <a:prstGeom prst="ellipse">
              <a:avLst/>
            </a:prstGeom>
            <a:gradFill>
              <a:gsLst>
                <a:gs pos="0">
                  <a:srgbClr val="7CE0FF">
                    <a:alpha val="49019"/>
                  </a:srgbClr>
                </a:gs>
                <a:gs pos="35000">
                  <a:srgbClr val="A5E7FF">
                    <a:alpha val="49019"/>
                  </a:srgbClr>
                </a:gs>
                <a:gs pos="100000">
                  <a:srgbClr val="D9F5FF">
                    <a:alpha val="49019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16b7eae81fa_0_502"/>
            <p:cNvSpPr txBox="1"/>
            <p:nvPr/>
          </p:nvSpPr>
          <p:spPr>
            <a:xfrm>
              <a:off x="3321267" y="165698"/>
              <a:ext cx="798000" cy="7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3825" lIns="23825" spcFirstLastPara="1" rIns="23825" wrap="square" tIns="23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BVP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16b7eae81fa_0_502"/>
            <p:cNvSpPr/>
            <p:nvPr/>
          </p:nvSpPr>
          <p:spPr>
            <a:xfrm>
              <a:off x="4626073" y="1470505"/>
              <a:ext cx="1128600" cy="1128600"/>
            </a:xfrm>
            <a:prstGeom prst="ellipse">
              <a:avLst/>
            </a:prstGeom>
            <a:gradFill>
              <a:gsLst>
                <a:gs pos="0">
                  <a:srgbClr val="7CE0FF">
                    <a:alpha val="49019"/>
                  </a:srgbClr>
                </a:gs>
                <a:gs pos="35000">
                  <a:srgbClr val="A5E7FF">
                    <a:alpha val="49019"/>
                  </a:srgbClr>
                </a:gs>
                <a:gs pos="100000">
                  <a:srgbClr val="D9F5FF">
                    <a:alpha val="49019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16b7eae81fa_0_502"/>
            <p:cNvSpPr txBox="1"/>
            <p:nvPr/>
          </p:nvSpPr>
          <p:spPr>
            <a:xfrm>
              <a:off x="4791369" y="1635801"/>
              <a:ext cx="798000" cy="7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3825" lIns="23825" spcFirstLastPara="1" rIns="23825" wrap="square" tIns="23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BCP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16b7eae81fa_0_502"/>
            <p:cNvSpPr/>
            <p:nvPr/>
          </p:nvSpPr>
          <p:spPr>
            <a:xfrm>
              <a:off x="3155971" y="2940607"/>
              <a:ext cx="1128600" cy="1128600"/>
            </a:xfrm>
            <a:prstGeom prst="ellipse">
              <a:avLst/>
            </a:prstGeom>
            <a:solidFill>
              <a:schemeClr val="accent6">
                <a:alpha val="49019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16b7eae81fa_0_502"/>
            <p:cNvSpPr txBox="1"/>
            <p:nvPr/>
          </p:nvSpPr>
          <p:spPr>
            <a:xfrm>
              <a:off x="3321267" y="3105903"/>
              <a:ext cx="798000" cy="7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3825" lIns="23825" spcFirstLastPara="1" rIns="23825" wrap="square" tIns="23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eBVP</a:t>
              </a:r>
              <a:endPara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16b7eae81fa_0_502"/>
            <p:cNvSpPr/>
            <p:nvPr/>
          </p:nvSpPr>
          <p:spPr>
            <a:xfrm>
              <a:off x="1685868" y="1470505"/>
              <a:ext cx="1128600" cy="1128600"/>
            </a:xfrm>
            <a:prstGeom prst="ellipse">
              <a:avLst/>
            </a:prstGeom>
            <a:solidFill>
              <a:schemeClr val="accent6">
                <a:alpha val="49019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16b7eae81fa_0_502"/>
            <p:cNvSpPr txBox="1"/>
            <p:nvPr/>
          </p:nvSpPr>
          <p:spPr>
            <a:xfrm>
              <a:off x="1851164" y="1635801"/>
              <a:ext cx="798000" cy="7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3825" lIns="23825" spcFirstLastPara="1" rIns="23825" wrap="square" tIns="23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eBCP</a:t>
              </a:r>
              <a:endPara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98" name="Google Shape;1598;g16b7eae81fa_0_5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7205" y="1942827"/>
            <a:ext cx="1189590" cy="125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g16b7eae81fa_0_5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593214">
            <a:off x="598740" y="1913797"/>
            <a:ext cx="1607344" cy="160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6b7eae81fa_0_521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Useful Links</a:t>
            </a:r>
            <a:endParaRPr/>
          </a:p>
        </p:txBody>
      </p:sp>
      <p:sp>
        <p:nvSpPr>
          <p:cNvPr id="1605" name="Google Shape;1605;g16b7eae81fa_0_521"/>
          <p:cNvSpPr txBox="1"/>
          <p:nvPr>
            <p:ph idx="1" type="body"/>
          </p:nvPr>
        </p:nvSpPr>
        <p:spPr>
          <a:xfrm>
            <a:off x="413149" y="822008"/>
            <a:ext cx="8317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BVP &amp; eBVP Private Cloud Knowledge Base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https://confluence.barcapint.com/x/sARBS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-US"/>
              <a:t>BCP &amp; eBCP Private Cloud Knowledge Base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https://confluence.barcapint.com/x/lDFiIQ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524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6b7eae81fa_0_526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Barclays Multi Cloud Targets (Public Cloud)</a:t>
            </a:r>
            <a:endParaRPr/>
          </a:p>
        </p:txBody>
      </p:sp>
      <p:pic>
        <p:nvPicPr>
          <p:cNvPr id="1611" name="Google Shape;1611;g16b7eae81fa_0_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308" y="1768049"/>
            <a:ext cx="3290270" cy="17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g16b7eae81fa_0_5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0424" y="1987925"/>
            <a:ext cx="2326586" cy="11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6b7eae81fa_0_532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Barclays AWS Account Types</a:t>
            </a:r>
            <a:endParaRPr/>
          </a:p>
        </p:txBody>
      </p:sp>
      <p:grpSp>
        <p:nvGrpSpPr>
          <p:cNvPr id="1618" name="Google Shape;1618;g16b7eae81fa_0_532"/>
          <p:cNvGrpSpPr/>
          <p:nvPr/>
        </p:nvGrpSpPr>
        <p:grpSpPr>
          <a:xfrm>
            <a:off x="1524000" y="1121134"/>
            <a:ext cx="5583695" cy="3482550"/>
            <a:chOff x="0" y="0"/>
            <a:chExt cx="7444927" cy="4643400"/>
          </a:xfrm>
        </p:grpSpPr>
        <p:sp>
          <p:nvSpPr>
            <p:cNvPr id="1619" name="Google Shape;1619;g16b7eae81fa_0_532"/>
            <p:cNvSpPr/>
            <p:nvPr/>
          </p:nvSpPr>
          <p:spPr>
            <a:xfrm>
              <a:off x="0" y="0"/>
              <a:ext cx="2363100" cy="4643400"/>
            </a:xfrm>
            <a:prstGeom prst="roundRect">
              <a:avLst>
                <a:gd fmla="val 10000" name="adj"/>
              </a:avLst>
            </a:prstGeom>
            <a:solidFill>
              <a:srgbClr val="C8E3F9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16b7eae81fa_0_532"/>
            <p:cNvSpPr txBox="1"/>
            <p:nvPr/>
          </p:nvSpPr>
          <p:spPr>
            <a:xfrm>
              <a:off x="0" y="0"/>
              <a:ext cx="23631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50" lIns="71450" spcFirstLastPara="1" rIns="71450" wrap="square" tIns="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Foundation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2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(Closing down)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16b7eae81fa_0_532"/>
            <p:cNvSpPr/>
            <p:nvPr/>
          </p:nvSpPr>
          <p:spPr>
            <a:xfrm>
              <a:off x="421382" y="1393182"/>
              <a:ext cx="1522200" cy="7329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16b7eae81fa_0_532"/>
            <p:cNvSpPr txBox="1"/>
            <p:nvPr/>
          </p:nvSpPr>
          <p:spPr>
            <a:xfrm>
              <a:off x="442852" y="1414652"/>
              <a:ext cx="14793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Limited range of AWS services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16b7eae81fa_0_532"/>
            <p:cNvSpPr/>
            <p:nvPr/>
          </p:nvSpPr>
          <p:spPr>
            <a:xfrm>
              <a:off x="453172" y="3646711"/>
              <a:ext cx="1538100" cy="783000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16b7eae81fa_0_532"/>
            <p:cNvSpPr txBox="1"/>
            <p:nvPr/>
          </p:nvSpPr>
          <p:spPr>
            <a:xfrm>
              <a:off x="476102" y="3669641"/>
              <a:ext cx="14922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Phasing out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16b7eae81fa_0_532"/>
            <p:cNvSpPr/>
            <p:nvPr/>
          </p:nvSpPr>
          <p:spPr>
            <a:xfrm>
              <a:off x="421391" y="2511123"/>
              <a:ext cx="1538100" cy="7830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16b7eae81fa_0_532"/>
            <p:cNvSpPr txBox="1"/>
            <p:nvPr/>
          </p:nvSpPr>
          <p:spPr>
            <a:xfrm>
              <a:off x="444321" y="2534053"/>
              <a:ext cx="14922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Curated Approach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16b7eae81fa_0_532"/>
            <p:cNvSpPr/>
            <p:nvPr/>
          </p:nvSpPr>
          <p:spPr>
            <a:xfrm>
              <a:off x="2541368" y="0"/>
              <a:ext cx="2363100" cy="4643400"/>
            </a:xfrm>
            <a:prstGeom prst="roundRect">
              <a:avLst>
                <a:gd fmla="val 10000" name="adj"/>
              </a:avLst>
            </a:prstGeom>
            <a:solidFill>
              <a:srgbClr val="C8E3F9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16b7eae81fa_0_532"/>
            <p:cNvSpPr txBox="1"/>
            <p:nvPr/>
          </p:nvSpPr>
          <p:spPr>
            <a:xfrm>
              <a:off x="2541368" y="0"/>
              <a:ext cx="23631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50" lIns="71450" spcFirstLastPara="1" rIns="71450" wrap="square" tIns="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Barclays Landing Zone (BLZ)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16b7eae81fa_0_532"/>
            <p:cNvSpPr/>
            <p:nvPr/>
          </p:nvSpPr>
          <p:spPr>
            <a:xfrm>
              <a:off x="2838595" y="1404420"/>
              <a:ext cx="1752900" cy="6387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16b7eae81fa_0_532"/>
            <p:cNvSpPr txBox="1"/>
            <p:nvPr/>
          </p:nvSpPr>
          <p:spPr>
            <a:xfrm>
              <a:off x="2857299" y="1423124"/>
              <a:ext cx="17154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Wider range of AWS services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16b7eae81fa_0_532"/>
            <p:cNvSpPr/>
            <p:nvPr/>
          </p:nvSpPr>
          <p:spPr>
            <a:xfrm>
              <a:off x="2838595" y="2178383"/>
              <a:ext cx="1752900" cy="6387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16b7eae81fa_0_532"/>
            <p:cNvSpPr txBox="1"/>
            <p:nvPr/>
          </p:nvSpPr>
          <p:spPr>
            <a:xfrm>
              <a:off x="2857299" y="2197087"/>
              <a:ext cx="17154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AWS Service Catalog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16b7eae81fa_0_532"/>
            <p:cNvSpPr/>
            <p:nvPr/>
          </p:nvSpPr>
          <p:spPr>
            <a:xfrm>
              <a:off x="2906202" y="2941638"/>
              <a:ext cx="1633500" cy="6783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16b7eae81fa_0_532"/>
            <p:cNvSpPr txBox="1"/>
            <p:nvPr/>
          </p:nvSpPr>
          <p:spPr>
            <a:xfrm>
              <a:off x="2926066" y="2961502"/>
              <a:ext cx="15939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Compliance shared model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16b7eae81fa_0_532"/>
            <p:cNvSpPr/>
            <p:nvPr/>
          </p:nvSpPr>
          <p:spPr>
            <a:xfrm>
              <a:off x="2850543" y="3755220"/>
              <a:ext cx="1744800" cy="6555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16b7eae81fa_0_532"/>
            <p:cNvSpPr txBox="1"/>
            <p:nvPr/>
          </p:nvSpPr>
          <p:spPr>
            <a:xfrm>
              <a:off x="2869740" y="3774417"/>
              <a:ext cx="1706400" cy="6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Preferred target for AWS Public Cloud workload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16b7eae81fa_0_532"/>
            <p:cNvSpPr/>
            <p:nvPr/>
          </p:nvSpPr>
          <p:spPr>
            <a:xfrm>
              <a:off x="5081827" y="0"/>
              <a:ext cx="2363100" cy="4643400"/>
            </a:xfrm>
            <a:prstGeom prst="roundRect">
              <a:avLst>
                <a:gd fmla="val 10000" name="adj"/>
              </a:avLst>
            </a:prstGeom>
            <a:solidFill>
              <a:srgbClr val="C8E3F9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16b7eae81fa_0_532"/>
            <p:cNvSpPr txBox="1"/>
            <p:nvPr/>
          </p:nvSpPr>
          <p:spPr>
            <a:xfrm>
              <a:off x="5081827" y="0"/>
              <a:ext cx="23631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50" lIns="71450" spcFirstLastPara="1" rIns="71450" wrap="square" tIns="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Internet Facing Environment (IFE)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16b7eae81fa_0_532"/>
            <p:cNvSpPr/>
            <p:nvPr/>
          </p:nvSpPr>
          <p:spPr>
            <a:xfrm>
              <a:off x="5486439" y="1393839"/>
              <a:ext cx="1554000" cy="9390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16b7eae81fa_0_532"/>
            <p:cNvSpPr txBox="1"/>
            <p:nvPr/>
          </p:nvSpPr>
          <p:spPr>
            <a:xfrm>
              <a:off x="5513944" y="1421344"/>
              <a:ext cx="14991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Pre-defined patterns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16b7eae81fa_0_532"/>
            <p:cNvSpPr/>
            <p:nvPr/>
          </p:nvSpPr>
          <p:spPr>
            <a:xfrm>
              <a:off x="5573897" y="2625419"/>
              <a:ext cx="1379100" cy="8559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16b7eae81fa_0_532"/>
            <p:cNvSpPr txBox="1"/>
            <p:nvPr/>
          </p:nvSpPr>
          <p:spPr>
            <a:xfrm>
              <a:off x="5598964" y="2650486"/>
              <a:ext cx="1329000" cy="8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connectivity to Campus network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16b7eae81fa_0_532"/>
            <p:cNvSpPr/>
            <p:nvPr/>
          </p:nvSpPr>
          <p:spPr>
            <a:xfrm>
              <a:off x="5494351" y="3773747"/>
              <a:ext cx="1538100" cy="6369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16b7eae81fa_0_532"/>
            <p:cNvSpPr txBox="1"/>
            <p:nvPr/>
          </p:nvSpPr>
          <p:spPr>
            <a:xfrm>
              <a:off x="5513001" y="3792397"/>
              <a:ext cx="1500900" cy="59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575" lIns="24750" spcFirstLastPara="1" rIns="24750" wrap="square" tIns="1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Curated Approach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6b7eae81fa_0_563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Barclays AWS Account Types – Services Comparison</a:t>
            </a:r>
            <a:endParaRPr/>
          </a:p>
        </p:txBody>
      </p:sp>
      <p:grpSp>
        <p:nvGrpSpPr>
          <p:cNvPr id="1650" name="Google Shape;1650;g16b7eae81fa_0_563"/>
          <p:cNvGrpSpPr/>
          <p:nvPr/>
        </p:nvGrpSpPr>
        <p:grpSpPr>
          <a:xfrm>
            <a:off x="1614768" y="875859"/>
            <a:ext cx="1792193" cy="3537051"/>
            <a:chOff x="5081827" y="-72668"/>
            <a:chExt cx="2389591" cy="4716068"/>
          </a:xfrm>
        </p:grpSpPr>
        <p:sp>
          <p:nvSpPr>
            <p:cNvPr id="1651" name="Google Shape;1651;g16b7eae81fa_0_563"/>
            <p:cNvSpPr/>
            <p:nvPr/>
          </p:nvSpPr>
          <p:spPr>
            <a:xfrm>
              <a:off x="5081827" y="0"/>
              <a:ext cx="2363100" cy="4643400"/>
            </a:xfrm>
            <a:prstGeom prst="roundRect">
              <a:avLst>
                <a:gd fmla="val 10000" name="adj"/>
              </a:avLst>
            </a:prstGeom>
            <a:solidFill>
              <a:srgbClr val="C8E3F9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16b7eae81fa_0_563"/>
            <p:cNvSpPr txBox="1"/>
            <p:nvPr/>
          </p:nvSpPr>
          <p:spPr>
            <a:xfrm>
              <a:off x="5108318" y="-72668"/>
              <a:ext cx="23631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50" lIns="71450" spcFirstLastPara="1" rIns="71450" wrap="square" tIns="71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Foundation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(Closing down)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3" name="Google Shape;1653;g16b7eae81fa_0_563"/>
          <p:cNvGrpSpPr/>
          <p:nvPr/>
        </p:nvGrpSpPr>
        <p:grpSpPr>
          <a:xfrm>
            <a:off x="3504125" y="930360"/>
            <a:ext cx="1772325" cy="3482550"/>
            <a:chOff x="5081827" y="0"/>
            <a:chExt cx="2363100" cy="4643400"/>
          </a:xfrm>
        </p:grpSpPr>
        <p:sp>
          <p:nvSpPr>
            <p:cNvPr id="1654" name="Google Shape;1654;g16b7eae81fa_0_563"/>
            <p:cNvSpPr/>
            <p:nvPr/>
          </p:nvSpPr>
          <p:spPr>
            <a:xfrm>
              <a:off x="5081827" y="0"/>
              <a:ext cx="2363100" cy="4643400"/>
            </a:xfrm>
            <a:prstGeom prst="roundRect">
              <a:avLst>
                <a:gd fmla="val 10000" name="adj"/>
              </a:avLst>
            </a:prstGeom>
            <a:solidFill>
              <a:srgbClr val="C8E3F9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16b7eae81fa_0_563"/>
            <p:cNvSpPr txBox="1"/>
            <p:nvPr/>
          </p:nvSpPr>
          <p:spPr>
            <a:xfrm>
              <a:off x="5081827" y="0"/>
              <a:ext cx="23631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50" lIns="71450" spcFirstLastPara="1" rIns="71450" wrap="square" tIns="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6" name="Google Shape;1656;g16b7eae81fa_0_563"/>
          <p:cNvSpPr/>
          <p:nvPr/>
        </p:nvSpPr>
        <p:spPr>
          <a:xfrm>
            <a:off x="5373614" y="930360"/>
            <a:ext cx="1857900" cy="3482700"/>
          </a:xfrm>
          <a:prstGeom prst="roundRect">
            <a:avLst>
              <a:gd fmla="val 10000" name="adj"/>
            </a:avLst>
          </a:prstGeom>
          <a:solidFill>
            <a:srgbClr val="C8E3F9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g16b7eae81fa_0_563"/>
          <p:cNvSpPr txBox="1"/>
          <p:nvPr/>
        </p:nvSpPr>
        <p:spPr>
          <a:xfrm>
            <a:off x="3504125" y="930360"/>
            <a:ext cx="18579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50" lIns="71450" spcFirstLastPara="1" rIns="71450" wrap="square" tIns="714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Barclays Landing Zone (BLZ)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g16b7eae81fa_0_563"/>
          <p:cNvSpPr txBox="1"/>
          <p:nvPr/>
        </p:nvSpPr>
        <p:spPr>
          <a:xfrm>
            <a:off x="5411996" y="935729"/>
            <a:ext cx="18579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50" lIns="71450" spcFirstLastPara="1" rIns="71450" wrap="square" tIns="714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 Facing Environment (IFE)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g16b7eae81fa_0_563"/>
          <p:cNvSpPr/>
          <p:nvPr/>
        </p:nvSpPr>
        <p:spPr>
          <a:xfrm>
            <a:off x="1949248" y="1920644"/>
            <a:ext cx="1141500" cy="23778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7CE0FF"/>
              </a:gs>
              <a:gs pos="35000">
                <a:srgbClr val="A5E7FF"/>
              </a:gs>
              <a:gs pos="100000">
                <a:srgbClr val="D9F5F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g16b7eae81fa_0_563"/>
          <p:cNvSpPr txBox="1"/>
          <p:nvPr/>
        </p:nvSpPr>
        <p:spPr>
          <a:xfrm>
            <a:off x="1965350" y="1920644"/>
            <a:ext cx="11094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575" lIns="24750" spcFirstLastPara="1" rIns="24750" wrap="square" tIns="1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g16b7eae81fa_0_563"/>
          <p:cNvSpPr/>
          <p:nvPr/>
        </p:nvSpPr>
        <p:spPr>
          <a:xfrm>
            <a:off x="3819480" y="1920644"/>
            <a:ext cx="1141500" cy="23778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7CE0FF"/>
              </a:gs>
              <a:gs pos="35000">
                <a:srgbClr val="A5E7FF"/>
              </a:gs>
              <a:gs pos="100000">
                <a:srgbClr val="D9F5F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g16b7eae81fa_0_563"/>
          <p:cNvSpPr txBox="1"/>
          <p:nvPr/>
        </p:nvSpPr>
        <p:spPr>
          <a:xfrm>
            <a:off x="3832565" y="1980835"/>
            <a:ext cx="1109400" cy="25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575" lIns="24750" spcFirstLastPara="1" rIns="24750" wrap="square" tIns="1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CloudFormation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ServiceCatalog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DynamoDB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Elasticache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More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g16b7eae81fa_0_563"/>
          <p:cNvSpPr/>
          <p:nvPr/>
        </p:nvSpPr>
        <p:spPr>
          <a:xfrm>
            <a:off x="5770542" y="1929223"/>
            <a:ext cx="1141500" cy="23778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7CE0FF"/>
              </a:gs>
              <a:gs pos="35000">
                <a:srgbClr val="A5E7FF"/>
              </a:gs>
              <a:gs pos="100000">
                <a:srgbClr val="D9F5FF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g16b7eae81fa_0_563"/>
          <p:cNvSpPr txBox="1"/>
          <p:nvPr/>
        </p:nvSpPr>
        <p:spPr>
          <a:xfrm>
            <a:off x="5807400" y="1804138"/>
            <a:ext cx="10680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575" lIns="24750" spcFirstLastPara="1" rIns="24750" wrap="square" tIns="1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EC2 (AutoScaling)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Elasticache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6b7eae81fa_0_582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Barclays Azure Account Type</a:t>
            </a:r>
            <a:endParaRPr/>
          </a:p>
        </p:txBody>
      </p:sp>
      <p:grpSp>
        <p:nvGrpSpPr>
          <p:cNvPr id="1670" name="Google Shape;1670;g16b7eae81fa_0_582"/>
          <p:cNvGrpSpPr/>
          <p:nvPr/>
        </p:nvGrpSpPr>
        <p:grpSpPr>
          <a:xfrm>
            <a:off x="1524001" y="1121134"/>
            <a:ext cx="2143575" cy="3443850"/>
            <a:chOff x="0" y="0"/>
            <a:chExt cx="2858100" cy="4591800"/>
          </a:xfrm>
        </p:grpSpPr>
        <p:sp>
          <p:nvSpPr>
            <p:cNvPr id="1671" name="Google Shape;1671;g16b7eae81fa_0_582"/>
            <p:cNvSpPr/>
            <p:nvPr/>
          </p:nvSpPr>
          <p:spPr>
            <a:xfrm>
              <a:off x="0" y="0"/>
              <a:ext cx="2858100" cy="4591800"/>
            </a:xfrm>
            <a:prstGeom prst="roundRect">
              <a:avLst>
                <a:gd fmla="val 10000" name="adj"/>
              </a:avLst>
            </a:prstGeom>
            <a:solidFill>
              <a:srgbClr val="C8E3F9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16b7eae81fa_0_582"/>
            <p:cNvSpPr txBox="1"/>
            <p:nvPr/>
          </p:nvSpPr>
          <p:spPr>
            <a:xfrm>
              <a:off x="0" y="0"/>
              <a:ext cx="2858100" cy="13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Azure Landing Zone 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(AZLAN)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g16b7eae81fa_0_582"/>
            <p:cNvSpPr/>
            <p:nvPr/>
          </p:nvSpPr>
          <p:spPr>
            <a:xfrm>
              <a:off x="471075" y="1398053"/>
              <a:ext cx="1860300" cy="761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g16b7eae81fa_0_582"/>
            <p:cNvSpPr txBox="1"/>
            <p:nvPr/>
          </p:nvSpPr>
          <p:spPr>
            <a:xfrm>
              <a:off x="493378" y="1420356"/>
              <a:ext cx="1815600" cy="7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00" lIns="34275" spcFirstLastPara="1" rIns="34275" wrap="square" tIns="2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Virtual Desktop Workload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16b7eae81fa_0_582"/>
            <p:cNvSpPr/>
            <p:nvPr/>
          </p:nvSpPr>
          <p:spPr>
            <a:xfrm>
              <a:off x="498901" y="2489177"/>
              <a:ext cx="1860300" cy="761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g16b7eae81fa_0_582"/>
            <p:cNvSpPr txBox="1"/>
            <p:nvPr/>
          </p:nvSpPr>
          <p:spPr>
            <a:xfrm>
              <a:off x="521204" y="2511480"/>
              <a:ext cx="1815600" cy="7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00" lIns="34275" spcFirstLastPara="1" rIns="34275" wrap="square" tIns="2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Azure Red Hat OpenShift (ARO)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g16b7eae81fa_0_582"/>
            <p:cNvSpPr/>
            <p:nvPr/>
          </p:nvSpPr>
          <p:spPr>
            <a:xfrm>
              <a:off x="498901" y="3600441"/>
              <a:ext cx="1860300" cy="761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CE0FF"/>
                </a:gs>
                <a:gs pos="35000">
                  <a:srgbClr val="A5E7FF"/>
                </a:gs>
                <a:gs pos="100000">
                  <a:srgbClr val="D9F5FF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g16b7eae81fa_0_582"/>
            <p:cNvSpPr txBox="1"/>
            <p:nvPr/>
          </p:nvSpPr>
          <p:spPr>
            <a:xfrm>
              <a:off x="521204" y="3622744"/>
              <a:ext cx="1815600" cy="7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00" lIns="34275" spcFirstLastPara="1" rIns="34275" wrap="square" tIns="2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Microsoft Native Services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79" name="Google Shape;1679;g16b7eae81fa_0_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593214">
            <a:off x="4570416" y="1943615"/>
            <a:ext cx="1607344" cy="160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6b7eae81fa_0_596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AWS Account Access – Barclays AWS Portal</a:t>
            </a:r>
            <a:endParaRPr/>
          </a:p>
        </p:txBody>
      </p:sp>
      <p:pic>
        <p:nvPicPr>
          <p:cNvPr id="1685" name="Google Shape;1685;g16b7eae81fa_0_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876" y="767551"/>
            <a:ext cx="4858123" cy="3805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6b7eae81fa_0_601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Azure Subscription Access</a:t>
            </a:r>
            <a:endParaRPr/>
          </a:p>
        </p:txBody>
      </p:sp>
      <p:pic>
        <p:nvPicPr>
          <p:cNvPr id="1691" name="Google Shape;1691;g16b7eae81fa_0_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42" y="707603"/>
            <a:ext cx="7137313" cy="387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66183e27a2_0_0"/>
          <p:cNvSpPr txBox="1"/>
          <p:nvPr>
            <p:ph type="title"/>
          </p:nvPr>
        </p:nvSpPr>
        <p:spPr>
          <a:xfrm>
            <a:off x="613700" y="714275"/>
            <a:ext cx="8253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What is Machine Learning?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8" name="Google Shape;588;g166183e27a2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89" name="Google Shape;589;g166183e27a2_0_0"/>
          <p:cNvSpPr/>
          <p:nvPr/>
        </p:nvSpPr>
        <p:spPr>
          <a:xfrm>
            <a:off x="613700" y="1262100"/>
            <a:ext cx="3489600" cy="120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166183e27a2_0_0"/>
          <p:cNvSpPr txBox="1"/>
          <p:nvPr/>
        </p:nvSpPr>
        <p:spPr>
          <a:xfrm>
            <a:off x="632295" y="1420252"/>
            <a:ext cx="345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7272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Machine learning is a subfield of Artificial Intelligence, which is broadly defined as the capability of a machine to imitate intelligent human behavior</a:t>
            </a:r>
            <a:endParaRPr b="0" i="1" sz="1000" u="none" cap="none" strike="noStrike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166183e27a2_0_0"/>
          <p:cNvSpPr txBox="1"/>
          <p:nvPr/>
        </p:nvSpPr>
        <p:spPr>
          <a:xfrm>
            <a:off x="1188892" y="2687746"/>
            <a:ext cx="23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MIT</a:t>
            </a:r>
            <a:endParaRPr b="1" i="0" sz="1200" u="none" cap="none" strike="noStrike">
              <a:solidFill>
                <a:srgbClr val="18181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92" name="Google Shape;592;g166183e27a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601" y="2356029"/>
            <a:ext cx="407700" cy="378300"/>
          </a:xfrm>
          <a:prstGeom prst="ellipse">
            <a:avLst/>
          </a:prstGeom>
          <a:noFill/>
          <a:ln cap="flat" cmpd="sng" w="9525">
            <a:solidFill>
              <a:srgbClr val="18181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3" name="Google Shape;593;g166183e27a2_0_0"/>
          <p:cNvSpPr/>
          <p:nvPr/>
        </p:nvSpPr>
        <p:spPr>
          <a:xfrm>
            <a:off x="5071962" y="1262100"/>
            <a:ext cx="3726600" cy="120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166183e27a2_0_0"/>
          <p:cNvSpPr txBox="1"/>
          <p:nvPr/>
        </p:nvSpPr>
        <p:spPr>
          <a:xfrm>
            <a:off x="5053327" y="1420252"/>
            <a:ext cx="3726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Machine learning allows businesses to enable the data to teach the system how to solve the problem at hand with machine learning algorithms—and how to get better over time</a:t>
            </a:r>
            <a:endParaRPr b="0" i="1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166183e27a2_0_0"/>
          <p:cNvSpPr txBox="1"/>
          <p:nvPr/>
        </p:nvSpPr>
        <p:spPr>
          <a:xfrm>
            <a:off x="5884302" y="2687746"/>
            <a:ext cx="23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Google</a:t>
            </a:r>
            <a:endParaRPr b="1" i="0" sz="1200" u="none" cap="none" strike="noStrike">
              <a:solidFill>
                <a:srgbClr val="18181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96" name="Google Shape;596;g166183e27a2_0_0"/>
          <p:cNvPicPr preferRelativeResize="0"/>
          <p:nvPr/>
        </p:nvPicPr>
        <p:blipFill rotWithShape="1">
          <a:blip r:embed="rId4">
            <a:alphaModFix/>
          </a:blip>
          <a:srcRect b="0" l="6315" r="6094" t="0"/>
          <a:stretch/>
        </p:blipFill>
        <p:spPr>
          <a:xfrm>
            <a:off x="6848724" y="2356029"/>
            <a:ext cx="410100" cy="378300"/>
          </a:xfrm>
          <a:prstGeom prst="ellipse">
            <a:avLst/>
          </a:prstGeom>
          <a:noFill/>
          <a:ln cap="flat" cmpd="sng" w="9525">
            <a:solidFill>
              <a:srgbClr val="18181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7" name="Google Shape;597;g166183e27a2_0_0"/>
          <p:cNvSpPr/>
          <p:nvPr/>
        </p:nvSpPr>
        <p:spPr>
          <a:xfrm>
            <a:off x="613700" y="3120214"/>
            <a:ext cx="3489600" cy="120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166183e27a2_0_0"/>
          <p:cNvSpPr txBox="1"/>
          <p:nvPr/>
        </p:nvSpPr>
        <p:spPr>
          <a:xfrm>
            <a:off x="632295" y="3278366"/>
            <a:ext cx="345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Machine learning (ML) is the process of using mathematical models of data to help a computer learn without direct instruction</a:t>
            </a:r>
            <a:endParaRPr b="0" i="0" sz="10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166183e27a2_0_0"/>
          <p:cNvSpPr txBox="1"/>
          <p:nvPr/>
        </p:nvSpPr>
        <p:spPr>
          <a:xfrm>
            <a:off x="1188892" y="4545860"/>
            <a:ext cx="23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</a:t>
            </a:r>
            <a:endParaRPr b="1" i="0" sz="1200" u="none" cap="none" strike="noStrike">
              <a:solidFill>
                <a:srgbClr val="18181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0" name="Google Shape;600;g166183e27a2_0_0"/>
          <p:cNvPicPr preferRelativeResize="0"/>
          <p:nvPr/>
        </p:nvPicPr>
        <p:blipFill rotWithShape="1">
          <a:blip r:embed="rId5">
            <a:alphaModFix/>
          </a:blip>
          <a:srcRect b="6655" l="13227" r="11818" t="0"/>
          <a:stretch/>
        </p:blipFill>
        <p:spPr>
          <a:xfrm>
            <a:off x="2154601" y="4195350"/>
            <a:ext cx="407700" cy="378300"/>
          </a:xfrm>
          <a:prstGeom prst="ellipse">
            <a:avLst/>
          </a:prstGeom>
          <a:noFill/>
          <a:ln cap="flat" cmpd="sng" w="9525">
            <a:solidFill>
              <a:srgbClr val="18181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1" name="Google Shape;601;g166183e27a2_0_0"/>
          <p:cNvSpPr/>
          <p:nvPr/>
        </p:nvSpPr>
        <p:spPr>
          <a:xfrm>
            <a:off x="5140420" y="3092625"/>
            <a:ext cx="3726600" cy="120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2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166183e27a2_0_0"/>
          <p:cNvSpPr txBox="1"/>
          <p:nvPr/>
        </p:nvSpPr>
        <p:spPr>
          <a:xfrm>
            <a:off x="5121785" y="3250777"/>
            <a:ext cx="3726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Machine learning is based on algorithms that can learn from data without relying on rules-based programming. It is considered as the sub-set of AI</a:t>
            </a:r>
            <a:endParaRPr b="0" i="0" sz="10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166183e27a2_0_0"/>
          <p:cNvSpPr txBox="1"/>
          <p:nvPr/>
        </p:nvSpPr>
        <p:spPr>
          <a:xfrm>
            <a:off x="5893346" y="4518271"/>
            <a:ext cx="23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81818"/>
                </a:solidFill>
                <a:latin typeface="Trebuchet MS"/>
                <a:ea typeface="Trebuchet MS"/>
                <a:cs typeface="Trebuchet MS"/>
                <a:sym typeface="Trebuchet MS"/>
              </a:rPr>
              <a:t>Mckinsey</a:t>
            </a:r>
            <a:endParaRPr b="1" i="0" sz="1200" u="none" cap="none" strike="noStrike">
              <a:solidFill>
                <a:srgbClr val="18181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4" name="Google Shape;604;g166183e27a2_0_0"/>
          <p:cNvPicPr preferRelativeResize="0"/>
          <p:nvPr/>
        </p:nvPicPr>
        <p:blipFill rotWithShape="1">
          <a:blip r:embed="rId6">
            <a:alphaModFix/>
          </a:blip>
          <a:srcRect b="17068" l="12576" r="16612" t="17122"/>
          <a:stretch/>
        </p:blipFill>
        <p:spPr>
          <a:xfrm>
            <a:off x="6859199" y="4195350"/>
            <a:ext cx="407700" cy="37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g16b7eae81fa_0_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2106" y="3091115"/>
            <a:ext cx="1011899" cy="50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g16b7eae81fa_0_6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2109" y="3163504"/>
            <a:ext cx="829843" cy="435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g16b7eae81fa_0_6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9724" y="1337457"/>
            <a:ext cx="878572" cy="46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g16b7eae81fa_0_606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Future of Automation Public Cloud</a:t>
            </a:r>
            <a:endParaRPr/>
          </a:p>
        </p:txBody>
      </p:sp>
      <p:grpSp>
        <p:nvGrpSpPr>
          <p:cNvPr id="1700" name="Google Shape;1700;g16b7eae81fa_0_606"/>
          <p:cNvGrpSpPr/>
          <p:nvPr/>
        </p:nvGrpSpPr>
        <p:grpSpPr>
          <a:xfrm>
            <a:off x="2971261" y="1196909"/>
            <a:ext cx="3237038" cy="2936656"/>
            <a:chOff x="1586009" y="201740"/>
            <a:chExt cx="4316051" cy="3915542"/>
          </a:xfrm>
        </p:grpSpPr>
        <p:sp>
          <p:nvSpPr>
            <p:cNvPr id="1701" name="Google Shape;1701;g16b7eae81fa_0_606"/>
            <p:cNvSpPr/>
            <p:nvPr/>
          </p:nvSpPr>
          <p:spPr>
            <a:xfrm>
              <a:off x="2417509" y="1264476"/>
              <a:ext cx="2652900" cy="2652900"/>
            </a:xfrm>
            <a:prstGeom prst="ellipse">
              <a:avLst/>
            </a:prstGeom>
            <a:gradFill>
              <a:gsLst>
                <a:gs pos="0">
                  <a:srgbClr val="7CE0FF">
                    <a:alpha val="49019"/>
                  </a:srgbClr>
                </a:gs>
                <a:gs pos="35000">
                  <a:srgbClr val="A5E7FF">
                    <a:alpha val="49019"/>
                  </a:srgbClr>
                </a:gs>
                <a:gs pos="100000">
                  <a:srgbClr val="D9F5FF">
                    <a:alpha val="49019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g16b7eae81fa_0_606"/>
            <p:cNvSpPr txBox="1"/>
            <p:nvPr/>
          </p:nvSpPr>
          <p:spPr>
            <a:xfrm>
              <a:off x="2806018" y="1652985"/>
              <a:ext cx="1875900" cy="18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1925" lIns="61925" spcFirstLastPara="1" rIns="61925" wrap="square" tIns="61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900"/>
                <a:buFont typeface="Arial"/>
                <a:buNone/>
              </a:pPr>
              <a:r>
                <a:t/>
              </a:r>
              <a:endParaRPr b="0" i="0" sz="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g16b7eae81fa_0_606"/>
            <p:cNvSpPr/>
            <p:nvPr/>
          </p:nvSpPr>
          <p:spPr>
            <a:xfrm>
              <a:off x="3080734" y="201740"/>
              <a:ext cx="1326600" cy="1326600"/>
            </a:xfrm>
            <a:prstGeom prst="ellipse">
              <a:avLst/>
            </a:prstGeom>
            <a:gradFill>
              <a:gsLst>
                <a:gs pos="0">
                  <a:srgbClr val="7CE0FF">
                    <a:alpha val="49019"/>
                  </a:srgbClr>
                </a:gs>
                <a:gs pos="35000">
                  <a:srgbClr val="A5E7FF">
                    <a:alpha val="49019"/>
                  </a:srgbClr>
                </a:gs>
                <a:gs pos="100000">
                  <a:srgbClr val="D9F5FF">
                    <a:alpha val="49019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g16b7eae81fa_0_606"/>
            <p:cNvSpPr txBox="1"/>
            <p:nvPr/>
          </p:nvSpPr>
          <p:spPr>
            <a:xfrm>
              <a:off x="3274988" y="395994"/>
              <a:ext cx="9378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950" lIns="20950" spcFirstLastPara="1" rIns="20950" wrap="square" tIns="2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BLZ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16b7eae81fa_0_606"/>
            <p:cNvSpPr/>
            <p:nvPr/>
          </p:nvSpPr>
          <p:spPr>
            <a:xfrm>
              <a:off x="4575460" y="2790682"/>
              <a:ext cx="1326600" cy="1326600"/>
            </a:xfrm>
            <a:prstGeom prst="ellipse">
              <a:avLst/>
            </a:prstGeom>
            <a:gradFill>
              <a:gsLst>
                <a:gs pos="0">
                  <a:srgbClr val="7CE0FF">
                    <a:alpha val="49019"/>
                  </a:srgbClr>
                </a:gs>
                <a:gs pos="35000">
                  <a:srgbClr val="A5E7FF">
                    <a:alpha val="49019"/>
                  </a:srgbClr>
                </a:gs>
                <a:gs pos="100000">
                  <a:srgbClr val="D9F5FF">
                    <a:alpha val="49019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16b7eae81fa_0_606"/>
            <p:cNvSpPr txBox="1"/>
            <p:nvPr/>
          </p:nvSpPr>
          <p:spPr>
            <a:xfrm>
              <a:off x="4769714" y="2984936"/>
              <a:ext cx="9378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950" lIns="20950" spcFirstLastPara="1" rIns="20950" wrap="square" tIns="2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AZLAN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16b7eae81fa_0_606"/>
            <p:cNvSpPr/>
            <p:nvPr/>
          </p:nvSpPr>
          <p:spPr>
            <a:xfrm>
              <a:off x="1586009" y="2790682"/>
              <a:ext cx="1326600" cy="1326600"/>
            </a:xfrm>
            <a:prstGeom prst="ellipse">
              <a:avLst/>
            </a:prstGeom>
            <a:solidFill>
              <a:schemeClr val="accent6">
                <a:alpha val="49019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16b7eae81fa_0_606"/>
            <p:cNvSpPr txBox="1"/>
            <p:nvPr/>
          </p:nvSpPr>
          <p:spPr>
            <a:xfrm>
              <a:off x="1780263" y="2984936"/>
              <a:ext cx="9378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950" lIns="20950" spcFirstLastPara="1" rIns="20950" wrap="square" tIns="2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IFE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9" name="Google Shape;1709;g16b7eae81fa_0_6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7205" y="2229074"/>
            <a:ext cx="1189590" cy="125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g16b7eae81fa_0_6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593214">
            <a:off x="598740" y="1913797"/>
            <a:ext cx="1607344" cy="160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16b7eae81fa_0_624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Useful Links</a:t>
            </a:r>
            <a:endParaRPr/>
          </a:p>
        </p:txBody>
      </p:sp>
      <p:sp>
        <p:nvSpPr>
          <p:cNvPr id="1716" name="Google Shape;1716;g16b7eae81fa_0_624"/>
          <p:cNvSpPr txBox="1"/>
          <p:nvPr>
            <p:ph idx="1" type="body"/>
          </p:nvPr>
        </p:nvSpPr>
        <p:spPr>
          <a:xfrm>
            <a:off x="413149" y="822008"/>
            <a:ext cx="8317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Public Cloud Knowledge Base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https://now.barclays.com/WCP/content/bncontent/sites/en/publiccloud/home.html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52400" lvl="0" marL="254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g16b7eae81fa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147" y="1000942"/>
            <a:ext cx="3313066" cy="331306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019"/>
              </a:srgbClr>
            </a:outerShdw>
          </a:effectLst>
        </p:spPr>
      </p:pic>
      <p:sp>
        <p:nvSpPr>
          <p:cNvPr id="1722" name="Google Shape;1722;g16b7eae81fa_0_629"/>
          <p:cNvSpPr txBox="1"/>
          <p:nvPr>
            <p:ph type="title"/>
          </p:nvPr>
        </p:nvSpPr>
        <p:spPr>
          <a:xfrm>
            <a:off x="413147" y="276111"/>
            <a:ext cx="831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accent1"/>
                </a:solidFill>
              </a:rPr>
              <a:t>Quiz time</a:t>
            </a:r>
            <a:endParaRPr/>
          </a:p>
        </p:txBody>
      </p:sp>
      <p:sp>
        <p:nvSpPr>
          <p:cNvPr id="1723" name="Google Shape;1723;g16b7eae81fa_0_629"/>
          <p:cNvSpPr txBox="1"/>
          <p:nvPr/>
        </p:nvSpPr>
        <p:spPr>
          <a:xfrm>
            <a:off x="4787537" y="2174966"/>
            <a:ext cx="2869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www.menti.com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(code 19 13 27)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8" name="Google Shape;1728;g17066f02ba6_0_196"/>
          <p:cNvPicPr preferRelativeResize="0"/>
          <p:nvPr/>
        </p:nvPicPr>
        <p:blipFill rotWithShape="1">
          <a:blip r:embed="rId3">
            <a:alphaModFix amt="37000"/>
          </a:blip>
          <a:srcRect b="0" l="0" r="0" t="0"/>
          <a:stretch/>
        </p:blipFill>
        <p:spPr>
          <a:xfrm>
            <a:off x="1369354" y="158875"/>
            <a:ext cx="5070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g17066f02ba6_0_196"/>
          <p:cNvSpPr/>
          <p:nvPr/>
        </p:nvSpPr>
        <p:spPr>
          <a:xfrm flipH="1">
            <a:off x="770425" y="2009875"/>
            <a:ext cx="2226300" cy="11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0" name="Google Shape;1730;g17066f02ba6_0_196"/>
          <p:cNvGrpSpPr/>
          <p:nvPr/>
        </p:nvGrpSpPr>
        <p:grpSpPr>
          <a:xfrm>
            <a:off x="4491033" y="1168873"/>
            <a:ext cx="4689326" cy="4991733"/>
            <a:chOff x="3458353" y="512653"/>
            <a:chExt cx="5769348" cy="5951750"/>
          </a:xfrm>
        </p:grpSpPr>
        <p:pic>
          <p:nvPicPr>
            <p:cNvPr id="1731" name="Google Shape;1731;g17066f02ba6_0_196"/>
            <p:cNvPicPr preferRelativeResize="0"/>
            <p:nvPr/>
          </p:nvPicPr>
          <p:blipFill rotWithShape="1">
            <a:blip r:embed="rId4">
              <a:alphaModFix amt="64000"/>
            </a:blip>
            <a:srcRect b="0" l="0" r="0" t="0"/>
            <a:stretch/>
          </p:blipFill>
          <p:spPr>
            <a:xfrm rot="-5400000">
              <a:off x="4778713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g17066f02ba6_0_196"/>
            <p:cNvPicPr preferRelativeResize="0"/>
            <p:nvPr/>
          </p:nvPicPr>
          <p:blipFill rotWithShape="1">
            <a:blip r:embed="rId4">
              <a:alphaModFix amt="64000"/>
            </a:blip>
            <a:srcRect b="0" l="0" r="0" t="0"/>
            <a:stretch/>
          </p:blipFill>
          <p:spPr>
            <a:xfrm rot="-5400000">
              <a:off x="1955591" y="2015415"/>
              <a:ext cx="5951750" cy="294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3" name="Google Shape;1733;g17066f02ba6_0_196"/>
          <p:cNvSpPr/>
          <p:nvPr/>
        </p:nvSpPr>
        <p:spPr>
          <a:xfrm rot="5400000">
            <a:off x="347275" y="2418450"/>
            <a:ext cx="9297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g17066f02ba6_0_196"/>
          <p:cNvSpPr/>
          <p:nvPr/>
        </p:nvSpPr>
        <p:spPr>
          <a:xfrm rot="5400000">
            <a:off x="1932200" y="1005450"/>
            <a:ext cx="2124000" cy="1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g17066f02ba6_0_196"/>
          <p:cNvSpPr txBox="1"/>
          <p:nvPr>
            <p:ph idx="4294967295" type="title"/>
          </p:nvPr>
        </p:nvSpPr>
        <p:spPr>
          <a:xfrm>
            <a:off x="1038750" y="2333550"/>
            <a:ext cx="7164000" cy="25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4500"/>
              <a:t>Thank You</a:t>
            </a:r>
            <a:endParaRPr sz="4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t/>
            </a:r>
            <a:endParaRPr sz="1900"/>
          </a:p>
        </p:txBody>
      </p:sp>
      <p:pic>
        <p:nvPicPr>
          <p:cNvPr descr="Google Shape;299;p42" id="1736" name="Google Shape;1736;g17066f02ba6_0_196"/>
          <p:cNvPicPr preferRelativeResize="0"/>
          <p:nvPr/>
        </p:nvPicPr>
        <p:blipFill rotWithShape="1">
          <a:blip r:embed="rId5">
            <a:alphaModFix amt="38000"/>
          </a:blip>
          <a:srcRect b="0" l="0" r="0" t="0"/>
          <a:stretch/>
        </p:blipFill>
        <p:spPr>
          <a:xfrm>
            <a:off x="5053325" y="2333550"/>
            <a:ext cx="1179012" cy="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g17066f02ba6_0_1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06200" y="4594175"/>
            <a:ext cx="1355525" cy="2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g17066f02ba6_0_1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8213" y="4187750"/>
            <a:ext cx="2049536" cy="9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g17066f02ba6_0_1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27AAE1"/>
      </a:accent3>
      <a:accent4>
        <a:srgbClr val="2B3990"/>
      </a:accent4>
      <a:accent5>
        <a:srgbClr val="4DEFA5"/>
      </a:accent5>
      <a:accent6>
        <a:srgbClr val="FFD825"/>
      </a:accent6>
      <a:hlink>
        <a:srgbClr val="EA008A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idescreen PPT Template – light">
  <a:themeElements>
    <a:clrScheme name="BARCLAYS NEW VI">
      <a:dk1>
        <a:srgbClr val="000000"/>
      </a:dk1>
      <a:lt1>
        <a:srgbClr val="FFFFFF"/>
      </a:lt1>
      <a:dk2>
        <a:srgbClr val="515151"/>
      </a:dk2>
      <a:lt2>
        <a:srgbClr val="D9D9D9"/>
      </a:lt2>
      <a:accent1>
        <a:srgbClr val="00AEEF"/>
      </a:accent1>
      <a:accent2>
        <a:srgbClr val="00385D"/>
      </a:accent2>
      <a:accent3>
        <a:srgbClr val="001276"/>
      </a:accent3>
      <a:accent4>
        <a:srgbClr val="0076B6"/>
      </a:accent4>
      <a:accent5>
        <a:srgbClr val="006DE3"/>
      </a:accent5>
      <a:accent6>
        <a:srgbClr val="0000FF"/>
      </a:accent6>
      <a:hlink>
        <a:srgbClr val="006DE3"/>
      </a:hlink>
      <a:folHlink>
        <a:srgbClr val="006D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idescreen PPT Template – light">
  <a:themeElements>
    <a:clrScheme name="BARCLAYS NEW VI">
      <a:dk1>
        <a:srgbClr val="000000"/>
      </a:dk1>
      <a:lt1>
        <a:srgbClr val="FFFFFF"/>
      </a:lt1>
      <a:dk2>
        <a:srgbClr val="515151"/>
      </a:dk2>
      <a:lt2>
        <a:srgbClr val="D9D9D9"/>
      </a:lt2>
      <a:accent1>
        <a:srgbClr val="00AEEF"/>
      </a:accent1>
      <a:accent2>
        <a:srgbClr val="00385D"/>
      </a:accent2>
      <a:accent3>
        <a:srgbClr val="001276"/>
      </a:accent3>
      <a:accent4>
        <a:srgbClr val="0076B6"/>
      </a:accent4>
      <a:accent5>
        <a:srgbClr val="006DE3"/>
      </a:accent5>
      <a:accent6>
        <a:srgbClr val="0000FF"/>
      </a:accent6>
      <a:hlink>
        <a:srgbClr val="006DE3"/>
      </a:hlink>
      <a:folHlink>
        <a:srgbClr val="006D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